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66" r:id="rId12"/>
    <p:sldId id="265" r:id="rId13"/>
    <p:sldId id="285" r:id="rId14"/>
    <p:sldId id="267" r:id="rId15"/>
    <p:sldId id="270" r:id="rId16"/>
    <p:sldId id="272" r:id="rId17"/>
    <p:sldId id="271" r:id="rId18"/>
    <p:sldId id="281" r:id="rId19"/>
    <p:sldId id="283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6" r:id="rId29"/>
    <p:sldId id="287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8" autoAdjust="0"/>
    <p:restoredTop sz="67399" autoAdjust="0"/>
  </p:normalViewPr>
  <p:slideViewPr>
    <p:cSldViewPr snapToGrid="0">
      <p:cViewPr varScale="1">
        <p:scale>
          <a:sx n="56" d="100"/>
          <a:sy n="56" d="100"/>
        </p:scale>
        <p:origin x="12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DCC5C-0891-48EF-9E9A-80BDF435AD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C6B107-37A0-492E-A00A-FFCB3F9503F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Obiettivo 1: </a:t>
          </a:r>
          <a:r>
            <a:rPr lang="it-IT" dirty="0"/>
            <a:t>Costruire un dataset sintetico e controllato per evidenziare sistematicamente questi </a:t>
          </a:r>
          <a:r>
            <a:rPr lang="it-IT" dirty="0" err="1"/>
            <a:t>bias</a:t>
          </a:r>
          <a:r>
            <a:rPr lang="it-IT" dirty="0"/>
            <a:t>.</a:t>
          </a:r>
          <a:endParaRPr lang="en-US" dirty="0"/>
        </a:p>
      </dgm:t>
    </dgm:pt>
    <dgm:pt modelId="{61E306BC-4580-44AB-B26D-84F11A17B2C5}" type="parTrans" cxnId="{1E662525-1A0A-4E85-ABEE-B4AF6095C3DE}">
      <dgm:prSet/>
      <dgm:spPr/>
      <dgm:t>
        <a:bodyPr/>
        <a:lstStyle/>
        <a:p>
          <a:endParaRPr lang="en-US"/>
        </a:p>
      </dgm:t>
    </dgm:pt>
    <dgm:pt modelId="{765D8058-F2AF-4E35-AD83-1C8A7513BFC2}" type="sibTrans" cxnId="{1E662525-1A0A-4E85-ABEE-B4AF6095C3DE}">
      <dgm:prSet/>
      <dgm:spPr/>
      <dgm:t>
        <a:bodyPr/>
        <a:lstStyle/>
        <a:p>
          <a:endParaRPr lang="en-US"/>
        </a:p>
      </dgm:t>
    </dgm:pt>
    <dgm:pt modelId="{9849A10F-3A08-46ED-AF37-0144579CDE1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Obiettivo 2: </a:t>
          </a:r>
          <a:r>
            <a:rPr lang="it-IT" dirty="0"/>
            <a:t>Analizzare il comportamento di modelli </a:t>
          </a:r>
          <a:r>
            <a:rPr lang="it-IT" dirty="0" err="1"/>
            <a:t>pre</a:t>
          </a:r>
          <a:r>
            <a:rPr lang="it-IT" dirty="0"/>
            <a:t>-addestrati, valutando la loro dipendenza dal contesto visivo rispetto al soggetto principale.</a:t>
          </a:r>
          <a:endParaRPr lang="en-US" dirty="0"/>
        </a:p>
      </dgm:t>
    </dgm:pt>
    <dgm:pt modelId="{09FE08A6-CC37-4CC6-9AA5-668D421D9F9F}" type="parTrans" cxnId="{860A42BE-C8D3-429C-B7D2-4056CA6262DB}">
      <dgm:prSet/>
      <dgm:spPr/>
      <dgm:t>
        <a:bodyPr/>
        <a:lstStyle/>
        <a:p>
          <a:endParaRPr lang="en-US"/>
        </a:p>
      </dgm:t>
    </dgm:pt>
    <dgm:pt modelId="{C1E94EFD-FAE0-4B57-B154-9A02020A03F1}" type="sibTrans" cxnId="{860A42BE-C8D3-429C-B7D2-4056CA6262DB}">
      <dgm:prSet/>
      <dgm:spPr/>
      <dgm:t>
        <a:bodyPr/>
        <a:lstStyle/>
        <a:p>
          <a:endParaRPr lang="en-US"/>
        </a:p>
      </dgm:t>
    </dgm:pt>
    <dgm:pt modelId="{7E646739-A3A4-49F8-B44F-1179D791B032}" type="pres">
      <dgm:prSet presAssocID="{5B2DCC5C-0891-48EF-9E9A-80BDF435AD2D}" presName="root" presStyleCnt="0">
        <dgm:presLayoutVars>
          <dgm:dir/>
          <dgm:resizeHandles val="exact"/>
        </dgm:presLayoutVars>
      </dgm:prSet>
      <dgm:spPr/>
    </dgm:pt>
    <dgm:pt modelId="{D0160706-8DEF-4C8D-A029-45F6EA85B2F2}" type="pres">
      <dgm:prSet presAssocID="{EAC6B107-37A0-492E-A00A-FFCB3F9503F4}" presName="compNode" presStyleCnt="0"/>
      <dgm:spPr/>
    </dgm:pt>
    <dgm:pt modelId="{DC995293-A482-4923-A673-4A49C0422C68}" type="pres">
      <dgm:prSet presAssocID="{EAC6B107-37A0-492E-A00A-FFCB3F9503F4}" presName="bgRect" presStyleLbl="bgShp" presStyleIdx="0" presStyleCnt="2" custLinFactNeighborY="503"/>
      <dgm:spPr>
        <a:solidFill>
          <a:schemeClr val="accent6">
            <a:lumMod val="20000"/>
            <a:lumOff val="80000"/>
          </a:schemeClr>
        </a:solidFill>
      </dgm:spPr>
    </dgm:pt>
    <dgm:pt modelId="{DA704517-0193-4087-8906-ABA447B1E5B6}" type="pres">
      <dgm:prSet presAssocID="{EAC6B107-37A0-492E-A00A-FFCB3F9503F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35F4B2B0-3393-4C59-B465-FA7364E66A3E}" type="pres">
      <dgm:prSet presAssocID="{EAC6B107-37A0-492E-A00A-FFCB3F9503F4}" presName="spaceRect" presStyleCnt="0"/>
      <dgm:spPr/>
    </dgm:pt>
    <dgm:pt modelId="{67376250-E3C8-481B-9430-6C0BDA742571}" type="pres">
      <dgm:prSet presAssocID="{EAC6B107-37A0-492E-A00A-FFCB3F9503F4}" presName="parTx" presStyleLbl="revTx" presStyleIdx="0" presStyleCnt="2">
        <dgm:presLayoutVars>
          <dgm:chMax val="0"/>
          <dgm:chPref val="0"/>
        </dgm:presLayoutVars>
      </dgm:prSet>
      <dgm:spPr/>
    </dgm:pt>
    <dgm:pt modelId="{AA0AD8EC-1221-4AD9-9638-18165EE14DC3}" type="pres">
      <dgm:prSet presAssocID="{765D8058-F2AF-4E35-AD83-1C8A7513BFC2}" presName="sibTrans" presStyleCnt="0"/>
      <dgm:spPr/>
    </dgm:pt>
    <dgm:pt modelId="{043E2830-8F74-49B3-9AF3-DE8F4EF915C3}" type="pres">
      <dgm:prSet presAssocID="{9849A10F-3A08-46ED-AF37-0144579CDE19}" presName="compNode" presStyleCnt="0"/>
      <dgm:spPr/>
    </dgm:pt>
    <dgm:pt modelId="{98DC4711-CA28-45CD-ACDF-EAD5575795E9}" type="pres">
      <dgm:prSet presAssocID="{9849A10F-3A08-46ED-AF37-0144579CDE19}" presName="bgRect" presStyleLbl="bgShp" presStyleIdx="1" presStyleCnt="2"/>
      <dgm:spPr>
        <a:solidFill>
          <a:schemeClr val="accent6">
            <a:lumMod val="20000"/>
            <a:lumOff val="80000"/>
          </a:schemeClr>
        </a:solidFill>
      </dgm:spPr>
    </dgm:pt>
    <dgm:pt modelId="{2AFA90F4-EE3E-4855-9FFC-67491AA0AFB9}" type="pres">
      <dgm:prSet presAssocID="{9849A10F-3A08-46ED-AF37-0144579CDE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53DB68-60AF-4B4E-8EB5-640B142F78B5}" type="pres">
      <dgm:prSet presAssocID="{9849A10F-3A08-46ED-AF37-0144579CDE19}" presName="spaceRect" presStyleCnt="0"/>
      <dgm:spPr/>
    </dgm:pt>
    <dgm:pt modelId="{0B3AD2A7-0278-4E40-96F1-5C6552206B1C}" type="pres">
      <dgm:prSet presAssocID="{9849A10F-3A08-46ED-AF37-0144579CDE1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F9B419-930A-4B24-B41A-5DEC1B223550}" type="presOf" srcId="{5B2DCC5C-0891-48EF-9E9A-80BDF435AD2D}" destId="{7E646739-A3A4-49F8-B44F-1179D791B032}" srcOrd="0" destOrd="0" presId="urn:microsoft.com/office/officeart/2018/2/layout/IconVerticalSolidList"/>
    <dgm:cxn modelId="{DFADB819-0301-4033-B3A1-3635A0CF564B}" type="presOf" srcId="{9849A10F-3A08-46ED-AF37-0144579CDE19}" destId="{0B3AD2A7-0278-4E40-96F1-5C6552206B1C}" srcOrd="0" destOrd="0" presId="urn:microsoft.com/office/officeart/2018/2/layout/IconVerticalSolidList"/>
    <dgm:cxn modelId="{1E662525-1A0A-4E85-ABEE-B4AF6095C3DE}" srcId="{5B2DCC5C-0891-48EF-9E9A-80BDF435AD2D}" destId="{EAC6B107-37A0-492E-A00A-FFCB3F9503F4}" srcOrd="0" destOrd="0" parTransId="{61E306BC-4580-44AB-B26D-84F11A17B2C5}" sibTransId="{765D8058-F2AF-4E35-AD83-1C8A7513BFC2}"/>
    <dgm:cxn modelId="{153E9C3F-8C41-48DF-9313-96A27C5A1EC6}" type="presOf" srcId="{EAC6B107-37A0-492E-A00A-FFCB3F9503F4}" destId="{67376250-E3C8-481B-9430-6C0BDA742571}" srcOrd="0" destOrd="0" presId="urn:microsoft.com/office/officeart/2018/2/layout/IconVerticalSolidList"/>
    <dgm:cxn modelId="{860A42BE-C8D3-429C-B7D2-4056CA6262DB}" srcId="{5B2DCC5C-0891-48EF-9E9A-80BDF435AD2D}" destId="{9849A10F-3A08-46ED-AF37-0144579CDE19}" srcOrd="1" destOrd="0" parTransId="{09FE08A6-CC37-4CC6-9AA5-668D421D9F9F}" sibTransId="{C1E94EFD-FAE0-4B57-B154-9A02020A03F1}"/>
    <dgm:cxn modelId="{EF63EB38-EA17-4C5E-B233-F11CEB3226D2}" type="presParOf" srcId="{7E646739-A3A4-49F8-B44F-1179D791B032}" destId="{D0160706-8DEF-4C8D-A029-45F6EA85B2F2}" srcOrd="0" destOrd="0" presId="urn:microsoft.com/office/officeart/2018/2/layout/IconVerticalSolidList"/>
    <dgm:cxn modelId="{377AADB4-82DA-4029-B463-634330F378EA}" type="presParOf" srcId="{D0160706-8DEF-4C8D-A029-45F6EA85B2F2}" destId="{DC995293-A482-4923-A673-4A49C0422C68}" srcOrd="0" destOrd="0" presId="urn:microsoft.com/office/officeart/2018/2/layout/IconVerticalSolidList"/>
    <dgm:cxn modelId="{B1270850-4362-4759-95AD-C924E3D52FDE}" type="presParOf" srcId="{D0160706-8DEF-4C8D-A029-45F6EA85B2F2}" destId="{DA704517-0193-4087-8906-ABA447B1E5B6}" srcOrd="1" destOrd="0" presId="urn:microsoft.com/office/officeart/2018/2/layout/IconVerticalSolidList"/>
    <dgm:cxn modelId="{CEA8ABD6-3671-467B-A3C0-56693DB4A22F}" type="presParOf" srcId="{D0160706-8DEF-4C8D-A029-45F6EA85B2F2}" destId="{35F4B2B0-3393-4C59-B465-FA7364E66A3E}" srcOrd="2" destOrd="0" presId="urn:microsoft.com/office/officeart/2018/2/layout/IconVerticalSolidList"/>
    <dgm:cxn modelId="{C01DA6BD-A834-4B76-87A6-16ADC9674685}" type="presParOf" srcId="{D0160706-8DEF-4C8D-A029-45F6EA85B2F2}" destId="{67376250-E3C8-481B-9430-6C0BDA742571}" srcOrd="3" destOrd="0" presId="urn:microsoft.com/office/officeart/2018/2/layout/IconVerticalSolidList"/>
    <dgm:cxn modelId="{EBFBC873-58A8-40EA-ABE2-51B3C83CB641}" type="presParOf" srcId="{7E646739-A3A4-49F8-B44F-1179D791B032}" destId="{AA0AD8EC-1221-4AD9-9638-18165EE14DC3}" srcOrd="1" destOrd="0" presId="urn:microsoft.com/office/officeart/2018/2/layout/IconVerticalSolidList"/>
    <dgm:cxn modelId="{E58F215D-9D0B-4DD0-80D5-4538C4092E4C}" type="presParOf" srcId="{7E646739-A3A4-49F8-B44F-1179D791B032}" destId="{043E2830-8F74-49B3-9AF3-DE8F4EF915C3}" srcOrd="2" destOrd="0" presId="urn:microsoft.com/office/officeart/2018/2/layout/IconVerticalSolidList"/>
    <dgm:cxn modelId="{8B252814-5B56-4407-B8C2-9239E50FF0A6}" type="presParOf" srcId="{043E2830-8F74-49B3-9AF3-DE8F4EF915C3}" destId="{98DC4711-CA28-45CD-ACDF-EAD5575795E9}" srcOrd="0" destOrd="0" presId="urn:microsoft.com/office/officeart/2018/2/layout/IconVerticalSolidList"/>
    <dgm:cxn modelId="{2E025791-8F2E-48E8-8B88-1DBB0A5D65E0}" type="presParOf" srcId="{043E2830-8F74-49B3-9AF3-DE8F4EF915C3}" destId="{2AFA90F4-EE3E-4855-9FFC-67491AA0AFB9}" srcOrd="1" destOrd="0" presId="urn:microsoft.com/office/officeart/2018/2/layout/IconVerticalSolidList"/>
    <dgm:cxn modelId="{AD76F735-84F7-4474-8435-6006152B7DB6}" type="presParOf" srcId="{043E2830-8F74-49B3-9AF3-DE8F4EF915C3}" destId="{9053DB68-60AF-4B4E-8EB5-640B142F78B5}" srcOrd="2" destOrd="0" presId="urn:microsoft.com/office/officeart/2018/2/layout/IconVerticalSolidList"/>
    <dgm:cxn modelId="{CEEDD89B-E6B2-4351-9238-4EB4C72A3707}" type="presParOf" srcId="{043E2830-8F74-49B3-9AF3-DE8F4EF915C3}" destId="{0B3AD2A7-0278-4E40-96F1-5C6552206B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7A49B-4469-4488-8E9E-EE409FC500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438B5A6-342A-4134-B154-F86F9717E099}">
      <dgm:prSet/>
      <dgm:spPr/>
      <dgm:t>
        <a:bodyPr/>
        <a:lstStyle/>
        <a:p>
          <a:r>
            <a:rPr lang="it-IT" b="1"/>
            <a:t>Role Prompting</a:t>
          </a:r>
          <a:r>
            <a:rPr lang="it-IT"/>
            <a:t>: il modello viene istruito ad assumere un ruolo specifico, ottimizzando il contesto.</a:t>
          </a:r>
          <a:endParaRPr lang="en-US"/>
        </a:p>
      </dgm:t>
    </dgm:pt>
    <dgm:pt modelId="{4E99D5EA-493D-47ED-820D-1EFB5793ABB3}" type="parTrans" cxnId="{F576AE83-03A6-49D3-856A-89EF5326E2E8}">
      <dgm:prSet/>
      <dgm:spPr/>
      <dgm:t>
        <a:bodyPr/>
        <a:lstStyle/>
        <a:p>
          <a:endParaRPr lang="en-US"/>
        </a:p>
      </dgm:t>
    </dgm:pt>
    <dgm:pt modelId="{79264B36-A7ED-479F-B5F9-21C7C038067F}" type="sibTrans" cxnId="{F576AE83-03A6-49D3-856A-89EF5326E2E8}">
      <dgm:prSet/>
      <dgm:spPr/>
      <dgm:t>
        <a:bodyPr/>
        <a:lstStyle/>
        <a:p>
          <a:endParaRPr lang="en-US"/>
        </a:p>
      </dgm:t>
    </dgm:pt>
    <dgm:pt modelId="{7092E0A2-AE70-4EA8-BB6C-8ED7211A37C3}">
      <dgm:prSet/>
      <dgm:spPr/>
      <dgm:t>
        <a:bodyPr/>
        <a:lstStyle/>
        <a:p>
          <a:r>
            <a:rPr lang="it-IT" b="1"/>
            <a:t>Output Strutturato</a:t>
          </a:r>
          <a:r>
            <a:rPr lang="it-IT"/>
            <a:t>: l’output è vincolato in formato </a:t>
          </a:r>
          <a:r>
            <a:rPr lang="it-IT" b="1"/>
            <a:t>JSON</a:t>
          </a:r>
          <a:r>
            <a:rPr lang="it-IT"/>
            <a:t> per facilitarne l’interpretazione automatica.</a:t>
          </a:r>
          <a:endParaRPr lang="en-US"/>
        </a:p>
      </dgm:t>
    </dgm:pt>
    <dgm:pt modelId="{E1C50EDA-FC2F-472F-ADF1-D42D33A29D44}" type="parTrans" cxnId="{FD0597C6-F7BA-4118-BBC9-785F365A02B8}">
      <dgm:prSet/>
      <dgm:spPr/>
      <dgm:t>
        <a:bodyPr/>
        <a:lstStyle/>
        <a:p>
          <a:endParaRPr lang="en-US"/>
        </a:p>
      </dgm:t>
    </dgm:pt>
    <dgm:pt modelId="{79FDE3FF-B84C-4345-A817-3D7D2A6FE640}" type="sibTrans" cxnId="{FD0597C6-F7BA-4118-BBC9-785F365A02B8}">
      <dgm:prSet/>
      <dgm:spPr/>
      <dgm:t>
        <a:bodyPr/>
        <a:lstStyle/>
        <a:p>
          <a:endParaRPr lang="en-US"/>
        </a:p>
      </dgm:t>
    </dgm:pt>
    <dgm:pt modelId="{1FE2F089-42A4-4A37-8CF5-2B2002A8B549}">
      <dgm:prSet/>
      <dgm:spPr/>
      <dgm:t>
        <a:bodyPr/>
        <a:lstStyle/>
        <a:p>
          <a:r>
            <a:rPr lang="it-IT" b="1"/>
            <a:t>Contesto Delimitato</a:t>
          </a:r>
          <a:r>
            <a:rPr lang="it-IT"/>
            <a:t>: delimitatori espliciti (es. triple backtick, XML, etc.) garantiscono chiarezza tra prompt e output.</a:t>
          </a:r>
          <a:endParaRPr lang="en-US"/>
        </a:p>
      </dgm:t>
    </dgm:pt>
    <dgm:pt modelId="{8B688EEE-A6AE-4DAC-944E-DAA3ED097B9E}" type="parTrans" cxnId="{053E8248-3E08-4DB6-9372-F6D1BBDE742C}">
      <dgm:prSet/>
      <dgm:spPr/>
      <dgm:t>
        <a:bodyPr/>
        <a:lstStyle/>
        <a:p>
          <a:endParaRPr lang="en-US"/>
        </a:p>
      </dgm:t>
    </dgm:pt>
    <dgm:pt modelId="{E368EA24-598C-407A-A217-A4AA68063A65}" type="sibTrans" cxnId="{053E8248-3E08-4DB6-9372-F6D1BBDE742C}">
      <dgm:prSet/>
      <dgm:spPr/>
      <dgm:t>
        <a:bodyPr/>
        <a:lstStyle/>
        <a:p>
          <a:endParaRPr lang="en-US"/>
        </a:p>
      </dgm:t>
    </dgm:pt>
    <dgm:pt modelId="{224524DA-458E-4D97-8258-29465AD89AE1}">
      <dgm:prSet/>
      <dgm:spPr/>
      <dgm:t>
        <a:bodyPr/>
        <a:lstStyle/>
        <a:p>
          <a:r>
            <a:rPr lang="it-IT" b="1"/>
            <a:t>Zero-shot Setting</a:t>
          </a:r>
          <a:r>
            <a:rPr lang="it-IT"/>
            <a:t>: nessun esempio fornito; il modello generalizza direttamente dalle istruzioni.</a:t>
          </a:r>
          <a:endParaRPr lang="en-US"/>
        </a:p>
      </dgm:t>
    </dgm:pt>
    <dgm:pt modelId="{7ECA3317-8E4D-4AB9-AB35-997466C6F6E6}" type="parTrans" cxnId="{A1C91FF9-174E-4E98-AC18-221980DE013F}">
      <dgm:prSet/>
      <dgm:spPr/>
      <dgm:t>
        <a:bodyPr/>
        <a:lstStyle/>
        <a:p>
          <a:endParaRPr lang="en-US"/>
        </a:p>
      </dgm:t>
    </dgm:pt>
    <dgm:pt modelId="{5C6456F3-E9F5-4C58-8A75-B4A99C683E34}" type="sibTrans" cxnId="{A1C91FF9-174E-4E98-AC18-221980DE013F}">
      <dgm:prSet/>
      <dgm:spPr/>
      <dgm:t>
        <a:bodyPr/>
        <a:lstStyle/>
        <a:p>
          <a:endParaRPr lang="en-US"/>
        </a:p>
      </dgm:t>
    </dgm:pt>
    <dgm:pt modelId="{531A2909-58D6-458A-ACA4-4CCC6EBE438B}">
      <dgm:prSet/>
      <dgm:spPr/>
      <dgm:t>
        <a:bodyPr/>
        <a:lstStyle/>
        <a:p>
          <a:r>
            <a:rPr lang="it-IT" b="1"/>
            <a:t>Vincoli Espliciti</a:t>
          </a:r>
          <a:r>
            <a:rPr lang="it-IT"/>
            <a:t>: regole chiare per guidare la valutazione della risposta.</a:t>
          </a:r>
          <a:endParaRPr lang="en-US"/>
        </a:p>
      </dgm:t>
    </dgm:pt>
    <dgm:pt modelId="{2041AF4B-D10E-4189-93B0-9C0710B3EA25}" type="parTrans" cxnId="{1C3E936F-1AD8-458C-BF29-C9606F84FFAA}">
      <dgm:prSet/>
      <dgm:spPr/>
      <dgm:t>
        <a:bodyPr/>
        <a:lstStyle/>
        <a:p>
          <a:endParaRPr lang="en-US"/>
        </a:p>
      </dgm:t>
    </dgm:pt>
    <dgm:pt modelId="{E59EBDB3-7E02-42E1-AB37-D4C10C828B95}" type="sibTrans" cxnId="{1C3E936F-1AD8-458C-BF29-C9606F84FFAA}">
      <dgm:prSet/>
      <dgm:spPr/>
      <dgm:t>
        <a:bodyPr/>
        <a:lstStyle/>
        <a:p>
          <a:endParaRPr lang="en-US"/>
        </a:p>
      </dgm:t>
    </dgm:pt>
    <dgm:pt modelId="{4529EA00-B6F9-4C4E-A14F-68688183AA2A}">
      <dgm:prSet/>
      <dgm:spPr/>
      <dgm:t>
        <a:bodyPr/>
        <a:lstStyle/>
        <a:p>
          <a:r>
            <a:rPr lang="it-IT" b="1"/>
            <a:t>Sampling Deterministico</a:t>
          </a:r>
          <a:r>
            <a:rPr lang="it-IT"/>
            <a:t>: temperature = 0 per risposte </a:t>
          </a:r>
          <a:r>
            <a:rPr lang="it-IT" b="1"/>
            <a:t>coerenti e ripetibili</a:t>
          </a:r>
          <a:r>
            <a:rPr lang="it-IT"/>
            <a:t>.</a:t>
          </a:r>
          <a:endParaRPr lang="en-US"/>
        </a:p>
      </dgm:t>
    </dgm:pt>
    <dgm:pt modelId="{06E9905A-D006-4EC7-89AA-6045AF57EAD6}" type="parTrans" cxnId="{9C648811-D550-456E-98E6-CE57EB5CDB79}">
      <dgm:prSet/>
      <dgm:spPr/>
      <dgm:t>
        <a:bodyPr/>
        <a:lstStyle/>
        <a:p>
          <a:endParaRPr lang="en-US"/>
        </a:p>
      </dgm:t>
    </dgm:pt>
    <dgm:pt modelId="{08E60877-5456-4828-ADE2-B85C8E41767B}" type="sibTrans" cxnId="{9C648811-D550-456E-98E6-CE57EB5CDB79}">
      <dgm:prSet/>
      <dgm:spPr/>
      <dgm:t>
        <a:bodyPr/>
        <a:lstStyle/>
        <a:p>
          <a:endParaRPr lang="en-US"/>
        </a:p>
      </dgm:t>
    </dgm:pt>
    <dgm:pt modelId="{1EFF6606-4EAB-49DE-A281-4AE12A13B0C1}" type="pres">
      <dgm:prSet presAssocID="{2287A49B-4469-4488-8E9E-EE409FC500E5}" presName="root" presStyleCnt="0">
        <dgm:presLayoutVars>
          <dgm:dir/>
          <dgm:resizeHandles val="exact"/>
        </dgm:presLayoutVars>
      </dgm:prSet>
      <dgm:spPr/>
    </dgm:pt>
    <dgm:pt modelId="{6331857E-C715-4539-A279-54876095196D}" type="pres">
      <dgm:prSet presAssocID="{2287A49B-4469-4488-8E9E-EE409FC500E5}" presName="container" presStyleCnt="0">
        <dgm:presLayoutVars>
          <dgm:dir/>
          <dgm:resizeHandles val="exact"/>
        </dgm:presLayoutVars>
      </dgm:prSet>
      <dgm:spPr/>
    </dgm:pt>
    <dgm:pt modelId="{25974BD9-FA12-454F-88B0-C396A499F658}" type="pres">
      <dgm:prSet presAssocID="{6438B5A6-342A-4134-B154-F86F9717E099}" presName="compNode" presStyleCnt="0"/>
      <dgm:spPr/>
    </dgm:pt>
    <dgm:pt modelId="{81DC425E-142F-4050-ADE0-28712EF8D121}" type="pres">
      <dgm:prSet presAssocID="{6438B5A6-342A-4134-B154-F86F9717E099}" presName="iconBgRect" presStyleLbl="bgShp" presStyleIdx="0" presStyleCnt="6"/>
      <dgm:spPr>
        <a:solidFill>
          <a:schemeClr val="accent6">
            <a:lumMod val="40000"/>
            <a:lumOff val="60000"/>
          </a:schemeClr>
        </a:solidFill>
      </dgm:spPr>
    </dgm:pt>
    <dgm:pt modelId="{C3196ACB-12F2-41F4-834E-D76914F357F3}" type="pres">
      <dgm:prSet presAssocID="{6438B5A6-342A-4134-B154-F86F9717E09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4A161EEF-372B-4292-B921-18C306C0F4BE}" type="pres">
      <dgm:prSet presAssocID="{6438B5A6-342A-4134-B154-F86F9717E099}" presName="spaceRect" presStyleCnt="0"/>
      <dgm:spPr/>
    </dgm:pt>
    <dgm:pt modelId="{BC25306C-EE20-475A-9032-E1CF1ADB4879}" type="pres">
      <dgm:prSet presAssocID="{6438B5A6-342A-4134-B154-F86F9717E099}" presName="textRect" presStyleLbl="revTx" presStyleIdx="0" presStyleCnt="6">
        <dgm:presLayoutVars>
          <dgm:chMax val="1"/>
          <dgm:chPref val="1"/>
        </dgm:presLayoutVars>
      </dgm:prSet>
      <dgm:spPr/>
    </dgm:pt>
    <dgm:pt modelId="{7399D1F4-47D0-4023-88AE-8288700C25B3}" type="pres">
      <dgm:prSet presAssocID="{79264B36-A7ED-479F-B5F9-21C7C038067F}" presName="sibTrans" presStyleLbl="sibTrans2D1" presStyleIdx="0" presStyleCnt="0"/>
      <dgm:spPr/>
    </dgm:pt>
    <dgm:pt modelId="{12411E7B-2748-40B5-8257-4A8E25622DC7}" type="pres">
      <dgm:prSet presAssocID="{7092E0A2-AE70-4EA8-BB6C-8ED7211A37C3}" presName="compNode" presStyleCnt="0"/>
      <dgm:spPr/>
    </dgm:pt>
    <dgm:pt modelId="{8998B55F-027D-4A6F-A16D-C76388372BFD}" type="pres">
      <dgm:prSet presAssocID="{7092E0A2-AE70-4EA8-BB6C-8ED7211A37C3}" presName="iconBgRect" presStyleLbl="bgShp" presStyleIdx="1" presStyleCnt="6"/>
      <dgm:spPr>
        <a:solidFill>
          <a:schemeClr val="accent6">
            <a:lumMod val="40000"/>
            <a:lumOff val="60000"/>
          </a:schemeClr>
        </a:solidFill>
      </dgm:spPr>
    </dgm:pt>
    <dgm:pt modelId="{2876C733-13AC-4E25-AB0A-541F7C7494AC}" type="pres">
      <dgm:prSet presAssocID="{7092E0A2-AE70-4EA8-BB6C-8ED7211A37C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86913CCC-5057-4E6B-9D98-C380EF3B3903}" type="pres">
      <dgm:prSet presAssocID="{7092E0A2-AE70-4EA8-BB6C-8ED7211A37C3}" presName="spaceRect" presStyleCnt="0"/>
      <dgm:spPr/>
    </dgm:pt>
    <dgm:pt modelId="{ADE7ED55-4A11-4BA6-847E-E3E21CB73A52}" type="pres">
      <dgm:prSet presAssocID="{7092E0A2-AE70-4EA8-BB6C-8ED7211A37C3}" presName="textRect" presStyleLbl="revTx" presStyleIdx="1" presStyleCnt="6">
        <dgm:presLayoutVars>
          <dgm:chMax val="1"/>
          <dgm:chPref val="1"/>
        </dgm:presLayoutVars>
      </dgm:prSet>
      <dgm:spPr/>
    </dgm:pt>
    <dgm:pt modelId="{4547DA0A-8CBE-4969-8B5E-1AD3C96AC5D3}" type="pres">
      <dgm:prSet presAssocID="{79FDE3FF-B84C-4345-A817-3D7D2A6FE640}" presName="sibTrans" presStyleLbl="sibTrans2D1" presStyleIdx="0" presStyleCnt="0"/>
      <dgm:spPr/>
    </dgm:pt>
    <dgm:pt modelId="{7BBEA1D1-485A-43F6-8B28-93EED44337B5}" type="pres">
      <dgm:prSet presAssocID="{1FE2F089-42A4-4A37-8CF5-2B2002A8B549}" presName="compNode" presStyleCnt="0"/>
      <dgm:spPr/>
    </dgm:pt>
    <dgm:pt modelId="{AC893DC7-490D-40B0-8D1E-F42C650E867D}" type="pres">
      <dgm:prSet presAssocID="{1FE2F089-42A4-4A37-8CF5-2B2002A8B549}" presName="iconBgRect" presStyleLbl="bgShp" presStyleIdx="2" presStyleCnt="6"/>
      <dgm:spPr>
        <a:solidFill>
          <a:schemeClr val="accent6">
            <a:lumMod val="40000"/>
            <a:lumOff val="60000"/>
          </a:schemeClr>
        </a:solidFill>
      </dgm:spPr>
    </dgm:pt>
    <dgm:pt modelId="{9295058D-B6AC-4D9E-B677-C963A2512E91}" type="pres">
      <dgm:prSet presAssocID="{1FE2F089-42A4-4A37-8CF5-2B2002A8B54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79ADC18-33D3-4452-916B-8C3BFA4D69C6}" type="pres">
      <dgm:prSet presAssocID="{1FE2F089-42A4-4A37-8CF5-2B2002A8B549}" presName="spaceRect" presStyleCnt="0"/>
      <dgm:spPr/>
    </dgm:pt>
    <dgm:pt modelId="{251D524E-5664-4E69-945A-5A5D08829DF4}" type="pres">
      <dgm:prSet presAssocID="{1FE2F089-42A4-4A37-8CF5-2B2002A8B549}" presName="textRect" presStyleLbl="revTx" presStyleIdx="2" presStyleCnt="6">
        <dgm:presLayoutVars>
          <dgm:chMax val="1"/>
          <dgm:chPref val="1"/>
        </dgm:presLayoutVars>
      </dgm:prSet>
      <dgm:spPr/>
    </dgm:pt>
    <dgm:pt modelId="{D9BFD516-8941-4A72-A420-7D327E22404D}" type="pres">
      <dgm:prSet presAssocID="{E368EA24-598C-407A-A217-A4AA68063A65}" presName="sibTrans" presStyleLbl="sibTrans2D1" presStyleIdx="0" presStyleCnt="0"/>
      <dgm:spPr/>
    </dgm:pt>
    <dgm:pt modelId="{1F62B871-CFD5-4904-B9CC-145503593C75}" type="pres">
      <dgm:prSet presAssocID="{224524DA-458E-4D97-8258-29465AD89AE1}" presName="compNode" presStyleCnt="0"/>
      <dgm:spPr/>
    </dgm:pt>
    <dgm:pt modelId="{0647E01C-CD50-45B4-960F-AF139865E113}" type="pres">
      <dgm:prSet presAssocID="{224524DA-458E-4D97-8258-29465AD89AE1}" presName="iconBgRect" presStyleLbl="bgShp" presStyleIdx="3" presStyleCnt="6"/>
      <dgm:spPr>
        <a:solidFill>
          <a:schemeClr val="accent6">
            <a:lumMod val="40000"/>
            <a:lumOff val="60000"/>
          </a:schemeClr>
        </a:solidFill>
      </dgm:spPr>
    </dgm:pt>
    <dgm:pt modelId="{EAEE3344-60A9-472A-A4F1-3F5C548994F8}" type="pres">
      <dgm:prSet presAssocID="{224524DA-458E-4D97-8258-29465AD89AE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565D05AF-8787-4C43-8F01-EBE263954150}" type="pres">
      <dgm:prSet presAssocID="{224524DA-458E-4D97-8258-29465AD89AE1}" presName="spaceRect" presStyleCnt="0"/>
      <dgm:spPr/>
    </dgm:pt>
    <dgm:pt modelId="{3ABBA685-FE20-4B77-B509-3DCD555A4DAC}" type="pres">
      <dgm:prSet presAssocID="{224524DA-458E-4D97-8258-29465AD89AE1}" presName="textRect" presStyleLbl="revTx" presStyleIdx="3" presStyleCnt="6">
        <dgm:presLayoutVars>
          <dgm:chMax val="1"/>
          <dgm:chPref val="1"/>
        </dgm:presLayoutVars>
      </dgm:prSet>
      <dgm:spPr/>
    </dgm:pt>
    <dgm:pt modelId="{96124768-860D-4CCE-B01D-DAD446CA31F8}" type="pres">
      <dgm:prSet presAssocID="{5C6456F3-E9F5-4C58-8A75-B4A99C683E34}" presName="sibTrans" presStyleLbl="sibTrans2D1" presStyleIdx="0" presStyleCnt="0"/>
      <dgm:spPr/>
    </dgm:pt>
    <dgm:pt modelId="{9625D5EA-37F5-4B34-8BED-3313FC32A003}" type="pres">
      <dgm:prSet presAssocID="{531A2909-58D6-458A-ACA4-4CCC6EBE438B}" presName="compNode" presStyleCnt="0"/>
      <dgm:spPr/>
    </dgm:pt>
    <dgm:pt modelId="{E2CA2C40-15C2-4E48-9E8A-CA570010FCA1}" type="pres">
      <dgm:prSet presAssocID="{531A2909-58D6-458A-ACA4-4CCC6EBE438B}" presName="iconBgRect" presStyleLbl="bgShp" presStyleIdx="4" presStyleCnt="6"/>
      <dgm:spPr>
        <a:solidFill>
          <a:schemeClr val="accent6">
            <a:lumMod val="40000"/>
            <a:lumOff val="60000"/>
          </a:schemeClr>
        </a:solidFill>
      </dgm:spPr>
    </dgm:pt>
    <dgm:pt modelId="{7CAAE7BE-4CD3-4DEC-8E0E-020B7AFB62AD}" type="pres">
      <dgm:prSet presAssocID="{531A2909-58D6-458A-ACA4-4CCC6EBE43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mande"/>
        </a:ext>
      </dgm:extLst>
    </dgm:pt>
    <dgm:pt modelId="{7847537E-82B1-482B-85B6-F19F27040F5E}" type="pres">
      <dgm:prSet presAssocID="{531A2909-58D6-458A-ACA4-4CCC6EBE438B}" presName="spaceRect" presStyleCnt="0"/>
      <dgm:spPr/>
    </dgm:pt>
    <dgm:pt modelId="{222A0B7E-FC6E-403D-859F-9CCCBFD1FFE7}" type="pres">
      <dgm:prSet presAssocID="{531A2909-58D6-458A-ACA4-4CCC6EBE438B}" presName="textRect" presStyleLbl="revTx" presStyleIdx="4" presStyleCnt="6">
        <dgm:presLayoutVars>
          <dgm:chMax val="1"/>
          <dgm:chPref val="1"/>
        </dgm:presLayoutVars>
      </dgm:prSet>
      <dgm:spPr/>
    </dgm:pt>
    <dgm:pt modelId="{A5B0E066-736D-42DE-B77A-DBCA6ECE6DB3}" type="pres">
      <dgm:prSet presAssocID="{E59EBDB3-7E02-42E1-AB37-D4C10C828B95}" presName="sibTrans" presStyleLbl="sibTrans2D1" presStyleIdx="0" presStyleCnt="0"/>
      <dgm:spPr/>
    </dgm:pt>
    <dgm:pt modelId="{18F5C2DB-F735-4288-9B44-02C42A006B6E}" type="pres">
      <dgm:prSet presAssocID="{4529EA00-B6F9-4C4E-A14F-68688183AA2A}" presName="compNode" presStyleCnt="0"/>
      <dgm:spPr/>
    </dgm:pt>
    <dgm:pt modelId="{0FF52020-EF7B-4975-959C-4956AD9A1180}" type="pres">
      <dgm:prSet presAssocID="{4529EA00-B6F9-4C4E-A14F-68688183AA2A}" presName="iconBgRect" presStyleLbl="bgShp" presStyleIdx="5" presStyleCnt="6"/>
      <dgm:spPr>
        <a:solidFill>
          <a:schemeClr val="accent6">
            <a:lumMod val="40000"/>
            <a:lumOff val="60000"/>
          </a:schemeClr>
        </a:solidFill>
      </dgm:spPr>
    </dgm:pt>
    <dgm:pt modelId="{78DAA116-4DAF-4295-ADB1-A710581B5435}" type="pres">
      <dgm:prSet presAssocID="{4529EA00-B6F9-4C4E-A14F-68688183AA2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ometro"/>
        </a:ext>
      </dgm:extLst>
    </dgm:pt>
    <dgm:pt modelId="{75E0BBFD-E55C-4F0F-9AB9-9774A3C5E436}" type="pres">
      <dgm:prSet presAssocID="{4529EA00-B6F9-4C4E-A14F-68688183AA2A}" presName="spaceRect" presStyleCnt="0"/>
      <dgm:spPr/>
    </dgm:pt>
    <dgm:pt modelId="{387E75A8-4180-4D40-8013-439FF12C8FFB}" type="pres">
      <dgm:prSet presAssocID="{4529EA00-B6F9-4C4E-A14F-68688183AA2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648811-D550-456E-98E6-CE57EB5CDB79}" srcId="{2287A49B-4469-4488-8E9E-EE409FC500E5}" destId="{4529EA00-B6F9-4C4E-A14F-68688183AA2A}" srcOrd="5" destOrd="0" parTransId="{06E9905A-D006-4EC7-89AA-6045AF57EAD6}" sibTransId="{08E60877-5456-4828-ADE2-B85C8E41767B}"/>
    <dgm:cxn modelId="{24E99C5D-B637-4DA5-B303-274C8BD15D1A}" type="presOf" srcId="{7092E0A2-AE70-4EA8-BB6C-8ED7211A37C3}" destId="{ADE7ED55-4A11-4BA6-847E-E3E21CB73A52}" srcOrd="0" destOrd="0" presId="urn:microsoft.com/office/officeart/2018/2/layout/IconCircleList"/>
    <dgm:cxn modelId="{AF1B6642-1C84-4BBD-BFC6-1279C93030DA}" type="presOf" srcId="{531A2909-58D6-458A-ACA4-4CCC6EBE438B}" destId="{222A0B7E-FC6E-403D-859F-9CCCBFD1FFE7}" srcOrd="0" destOrd="0" presId="urn:microsoft.com/office/officeart/2018/2/layout/IconCircleList"/>
    <dgm:cxn modelId="{053E8248-3E08-4DB6-9372-F6D1BBDE742C}" srcId="{2287A49B-4469-4488-8E9E-EE409FC500E5}" destId="{1FE2F089-42A4-4A37-8CF5-2B2002A8B549}" srcOrd="2" destOrd="0" parTransId="{8B688EEE-A6AE-4DAC-944E-DAA3ED097B9E}" sibTransId="{E368EA24-598C-407A-A217-A4AA68063A65}"/>
    <dgm:cxn modelId="{712BEE6D-0FDC-4650-A444-E062580A3F3F}" type="presOf" srcId="{E59EBDB3-7E02-42E1-AB37-D4C10C828B95}" destId="{A5B0E066-736D-42DE-B77A-DBCA6ECE6DB3}" srcOrd="0" destOrd="0" presId="urn:microsoft.com/office/officeart/2018/2/layout/IconCircleList"/>
    <dgm:cxn modelId="{1C3E936F-1AD8-458C-BF29-C9606F84FFAA}" srcId="{2287A49B-4469-4488-8E9E-EE409FC500E5}" destId="{531A2909-58D6-458A-ACA4-4CCC6EBE438B}" srcOrd="4" destOrd="0" parTransId="{2041AF4B-D10E-4189-93B0-9C0710B3EA25}" sibTransId="{E59EBDB3-7E02-42E1-AB37-D4C10C828B95}"/>
    <dgm:cxn modelId="{1D8ED172-2568-417B-B758-861E14E90813}" type="presOf" srcId="{79264B36-A7ED-479F-B5F9-21C7C038067F}" destId="{7399D1F4-47D0-4023-88AE-8288700C25B3}" srcOrd="0" destOrd="0" presId="urn:microsoft.com/office/officeart/2018/2/layout/IconCircleList"/>
    <dgm:cxn modelId="{D8BD4073-ACB2-491E-A721-C9F543B6C631}" type="presOf" srcId="{79FDE3FF-B84C-4345-A817-3D7D2A6FE640}" destId="{4547DA0A-8CBE-4969-8B5E-1AD3C96AC5D3}" srcOrd="0" destOrd="0" presId="urn:microsoft.com/office/officeart/2018/2/layout/IconCircleList"/>
    <dgm:cxn modelId="{A4037778-B3D2-411F-ADD3-E83A5B1D07F5}" type="presOf" srcId="{1FE2F089-42A4-4A37-8CF5-2B2002A8B549}" destId="{251D524E-5664-4E69-945A-5A5D08829DF4}" srcOrd="0" destOrd="0" presId="urn:microsoft.com/office/officeart/2018/2/layout/IconCircleList"/>
    <dgm:cxn modelId="{F576AE83-03A6-49D3-856A-89EF5326E2E8}" srcId="{2287A49B-4469-4488-8E9E-EE409FC500E5}" destId="{6438B5A6-342A-4134-B154-F86F9717E099}" srcOrd="0" destOrd="0" parTransId="{4E99D5EA-493D-47ED-820D-1EFB5793ABB3}" sibTransId="{79264B36-A7ED-479F-B5F9-21C7C038067F}"/>
    <dgm:cxn modelId="{FA0394B7-D5CB-4103-BDE8-2683FAC0EDE3}" type="presOf" srcId="{224524DA-458E-4D97-8258-29465AD89AE1}" destId="{3ABBA685-FE20-4B77-B509-3DCD555A4DAC}" srcOrd="0" destOrd="0" presId="urn:microsoft.com/office/officeart/2018/2/layout/IconCircleList"/>
    <dgm:cxn modelId="{5E3D15C0-C73B-412C-8C76-DC009FA73A83}" type="presOf" srcId="{5C6456F3-E9F5-4C58-8A75-B4A99C683E34}" destId="{96124768-860D-4CCE-B01D-DAD446CA31F8}" srcOrd="0" destOrd="0" presId="urn:microsoft.com/office/officeart/2018/2/layout/IconCircleList"/>
    <dgm:cxn modelId="{FD0597C6-F7BA-4118-BBC9-785F365A02B8}" srcId="{2287A49B-4469-4488-8E9E-EE409FC500E5}" destId="{7092E0A2-AE70-4EA8-BB6C-8ED7211A37C3}" srcOrd="1" destOrd="0" parTransId="{E1C50EDA-FC2F-472F-ADF1-D42D33A29D44}" sibTransId="{79FDE3FF-B84C-4345-A817-3D7D2A6FE640}"/>
    <dgm:cxn modelId="{9871EEE8-D859-4A38-977B-CB44D03D4AFB}" type="presOf" srcId="{2287A49B-4469-4488-8E9E-EE409FC500E5}" destId="{1EFF6606-4EAB-49DE-A281-4AE12A13B0C1}" srcOrd="0" destOrd="0" presId="urn:microsoft.com/office/officeart/2018/2/layout/IconCircleList"/>
    <dgm:cxn modelId="{120BC3EE-7F30-4BAA-9334-D6B1C995A5AC}" type="presOf" srcId="{6438B5A6-342A-4134-B154-F86F9717E099}" destId="{BC25306C-EE20-475A-9032-E1CF1ADB4879}" srcOrd="0" destOrd="0" presId="urn:microsoft.com/office/officeart/2018/2/layout/IconCircleList"/>
    <dgm:cxn modelId="{A1C91FF9-174E-4E98-AC18-221980DE013F}" srcId="{2287A49B-4469-4488-8E9E-EE409FC500E5}" destId="{224524DA-458E-4D97-8258-29465AD89AE1}" srcOrd="3" destOrd="0" parTransId="{7ECA3317-8E4D-4AB9-AB35-997466C6F6E6}" sibTransId="{5C6456F3-E9F5-4C58-8A75-B4A99C683E34}"/>
    <dgm:cxn modelId="{835C93FE-105E-4E99-BFA8-31C2017F4AD2}" type="presOf" srcId="{4529EA00-B6F9-4C4E-A14F-68688183AA2A}" destId="{387E75A8-4180-4D40-8013-439FF12C8FFB}" srcOrd="0" destOrd="0" presId="urn:microsoft.com/office/officeart/2018/2/layout/IconCircleList"/>
    <dgm:cxn modelId="{25FECFFF-6FD1-4699-B1FB-AC7EE437BA0F}" type="presOf" srcId="{E368EA24-598C-407A-A217-A4AA68063A65}" destId="{D9BFD516-8941-4A72-A420-7D327E22404D}" srcOrd="0" destOrd="0" presId="urn:microsoft.com/office/officeart/2018/2/layout/IconCircleList"/>
    <dgm:cxn modelId="{22DD26C2-0B92-4912-9465-BE2A6BC1C237}" type="presParOf" srcId="{1EFF6606-4EAB-49DE-A281-4AE12A13B0C1}" destId="{6331857E-C715-4539-A279-54876095196D}" srcOrd="0" destOrd="0" presId="urn:microsoft.com/office/officeart/2018/2/layout/IconCircleList"/>
    <dgm:cxn modelId="{953E82CF-2EC2-41E2-90D6-CB065D83712F}" type="presParOf" srcId="{6331857E-C715-4539-A279-54876095196D}" destId="{25974BD9-FA12-454F-88B0-C396A499F658}" srcOrd="0" destOrd="0" presId="urn:microsoft.com/office/officeart/2018/2/layout/IconCircleList"/>
    <dgm:cxn modelId="{1C84AC83-78C3-4BF0-BAF7-0FF734BE111F}" type="presParOf" srcId="{25974BD9-FA12-454F-88B0-C396A499F658}" destId="{81DC425E-142F-4050-ADE0-28712EF8D121}" srcOrd="0" destOrd="0" presId="urn:microsoft.com/office/officeart/2018/2/layout/IconCircleList"/>
    <dgm:cxn modelId="{3587588E-8BA3-47E3-8B85-51B7FBDD32AB}" type="presParOf" srcId="{25974BD9-FA12-454F-88B0-C396A499F658}" destId="{C3196ACB-12F2-41F4-834E-D76914F357F3}" srcOrd="1" destOrd="0" presId="urn:microsoft.com/office/officeart/2018/2/layout/IconCircleList"/>
    <dgm:cxn modelId="{8858AE13-2EDA-4FFE-8362-C935B9F5F91F}" type="presParOf" srcId="{25974BD9-FA12-454F-88B0-C396A499F658}" destId="{4A161EEF-372B-4292-B921-18C306C0F4BE}" srcOrd="2" destOrd="0" presId="urn:microsoft.com/office/officeart/2018/2/layout/IconCircleList"/>
    <dgm:cxn modelId="{FB63BD3C-3597-4FD7-96CF-2486E6E33657}" type="presParOf" srcId="{25974BD9-FA12-454F-88B0-C396A499F658}" destId="{BC25306C-EE20-475A-9032-E1CF1ADB4879}" srcOrd="3" destOrd="0" presId="urn:microsoft.com/office/officeart/2018/2/layout/IconCircleList"/>
    <dgm:cxn modelId="{ACF51DB2-BE42-4EAF-A7BF-BEAB8374CBC0}" type="presParOf" srcId="{6331857E-C715-4539-A279-54876095196D}" destId="{7399D1F4-47D0-4023-88AE-8288700C25B3}" srcOrd="1" destOrd="0" presId="urn:microsoft.com/office/officeart/2018/2/layout/IconCircleList"/>
    <dgm:cxn modelId="{B63E7E90-B9D4-4AF8-9574-CC1BC385E31D}" type="presParOf" srcId="{6331857E-C715-4539-A279-54876095196D}" destId="{12411E7B-2748-40B5-8257-4A8E25622DC7}" srcOrd="2" destOrd="0" presId="urn:microsoft.com/office/officeart/2018/2/layout/IconCircleList"/>
    <dgm:cxn modelId="{63BDEA3B-5B28-44F4-8E03-C8BBD71E4FDC}" type="presParOf" srcId="{12411E7B-2748-40B5-8257-4A8E25622DC7}" destId="{8998B55F-027D-4A6F-A16D-C76388372BFD}" srcOrd="0" destOrd="0" presId="urn:microsoft.com/office/officeart/2018/2/layout/IconCircleList"/>
    <dgm:cxn modelId="{0E516649-E252-4701-B3FC-155A8744735B}" type="presParOf" srcId="{12411E7B-2748-40B5-8257-4A8E25622DC7}" destId="{2876C733-13AC-4E25-AB0A-541F7C7494AC}" srcOrd="1" destOrd="0" presId="urn:microsoft.com/office/officeart/2018/2/layout/IconCircleList"/>
    <dgm:cxn modelId="{D976AD5F-42E7-41F1-AD28-666108E3792A}" type="presParOf" srcId="{12411E7B-2748-40B5-8257-4A8E25622DC7}" destId="{86913CCC-5057-4E6B-9D98-C380EF3B3903}" srcOrd="2" destOrd="0" presId="urn:microsoft.com/office/officeart/2018/2/layout/IconCircleList"/>
    <dgm:cxn modelId="{B23FCA1F-14E7-41D5-8E40-07EA73002BBA}" type="presParOf" srcId="{12411E7B-2748-40B5-8257-4A8E25622DC7}" destId="{ADE7ED55-4A11-4BA6-847E-E3E21CB73A52}" srcOrd="3" destOrd="0" presId="urn:microsoft.com/office/officeart/2018/2/layout/IconCircleList"/>
    <dgm:cxn modelId="{B7B30E24-D5E1-494C-8778-AAA2DA1B698C}" type="presParOf" srcId="{6331857E-C715-4539-A279-54876095196D}" destId="{4547DA0A-8CBE-4969-8B5E-1AD3C96AC5D3}" srcOrd="3" destOrd="0" presId="urn:microsoft.com/office/officeart/2018/2/layout/IconCircleList"/>
    <dgm:cxn modelId="{EEBD2C6F-7028-4DEE-AF10-48BC43F15A1F}" type="presParOf" srcId="{6331857E-C715-4539-A279-54876095196D}" destId="{7BBEA1D1-485A-43F6-8B28-93EED44337B5}" srcOrd="4" destOrd="0" presId="urn:microsoft.com/office/officeart/2018/2/layout/IconCircleList"/>
    <dgm:cxn modelId="{000586D2-8118-4EFC-91A7-2B32664D3382}" type="presParOf" srcId="{7BBEA1D1-485A-43F6-8B28-93EED44337B5}" destId="{AC893DC7-490D-40B0-8D1E-F42C650E867D}" srcOrd="0" destOrd="0" presId="urn:microsoft.com/office/officeart/2018/2/layout/IconCircleList"/>
    <dgm:cxn modelId="{70AA4E01-C849-45DD-83FD-DDA836856ABB}" type="presParOf" srcId="{7BBEA1D1-485A-43F6-8B28-93EED44337B5}" destId="{9295058D-B6AC-4D9E-B677-C963A2512E91}" srcOrd="1" destOrd="0" presId="urn:microsoft.com/office/officeart/2018/2/layout/IconCircleList"/>
    <dgm:cxn modelId="{1EEAB57E-D17E-4359-AC7C-349507BC60FC}" type="presParOf" srcId="{7BBEA1D1-485A-43F6-8B28-93EED44337B5}" destId="{879ADC18-33D3-4452-916B-8C3BFA4D69C6}" srcOrd="2" destOrd="0" presId="urn:microsoft.com/office/officeart/2018/2/layout/IconCircleList"/>
    <dgm:cxn modelId="{23312CFD-C325-4CB3-8DA9-E189DD1AA6D8}" type="presParOf" srcId="{7BBEA1D1-485A-43F6-8B28-93EED44337B5}" destId="{251D524E-5664-4E69-945A-5A5D08829DF4}" srcOrd="3" destOrd="0" presId="urn:microsoft.com/office/officeart/2018/2/layout/IconCircleList"/>
    <dgm:cxn modelId="{8B07CC0A-3E65-4007-A777-5C31964482DC}" type="presParOf" srcId="{6331857E-C715-4539-A279-54876095196D}" destId="{D9BFD516-8941-4A72-A420-7D327E22404D}" srcOrd="5" destOrd="0" presId="urn:microsoft.com/office/officeart/2018/2/layout/IconCircleList"/>
    <dgm:cxn modelId="{D01B5E9E-3C77-4FBF-A339-0B9CC0E632AA}" type="presParOf" srcId="{6331857E-C715-4539-A279-54876095196D}" destId="{1F62B871-CFD5-4904-B9CC-145503593C75}" srcOrd="6" destOrd="0" presId="urn:microsoft.com/office/officeart/2018/2/layout/IconCircleList"/>
    <dgm:cxn modelId="{150A316B-B537-4C0E-A3C9-5B4F3102777A}" type="presParOf" srcId="{1F62B871-CFD5-4904-B9CC-145503593C75}" destId="{0647E01C-CD50-45B4-960F-AF139865E113}" srcOrd="0" destOrd="0" presId="urn:microsoft.com/office/officeart/2018/2/layout/IconCircleList"/>
    <dgm:cxn modelId="{91011A9F-8F75-4AD8-AE21-A63F144F80CF}" type="presParOf" srcId="{1F62B871-CFD5-4904-B9CC-145503593C75}" destId="{EAEE3344-60A9-472A-A4F1-3F5C548994F8}" srcOrd="1" destOrd="0" presId="urn:microsoft.com/office/officeart/2018/2/layout/IconCircleList"/>
    <dgm:cxn modelId="{A9E32ECA-CFA1-48EE-9A00-E89DD5FC6CE8}" type="presParOf" srcId="{1F62B871-CFD5-4904-B9CC-145503593C75}" destId="{565D05AF-8787-4C43-8F01-EBE263954150}" srcOrd="2" destOrd="0" presId="urn:microsoft.com/office/officeart/2018/2/layout/IconCircleList"/>
    <dgm:cxn modelId="{CF541A46-280D-4FE1-9CD6-C5817FC08CA9}" type="presParOf" srcId="{1F62B871-CFD5-4904-B9CC-145503593C75}" destId="{3ABBA685-FE20-4B77-B509-3DCD555A4DAC}" srcOrd="3" destOrd="0" presId="urn:microsoft.com/office/officeart/2018/2/layout/IconCircleList"/>
    <dgm:cxn modelId="{FADF9DFA-8423-4141-A0DE-DD2495B95B74}" type="presParOf" srcId="{6331857E-C715-4539-A279-54876095196D}" destId="{96124768-860D-4CCE-B01D-DAD446CA31F8}" srcOrd="7" destOrd="0" presId="urn:microsoft.com/office/officeart/2018/2/layout/IconCircleList"/>
    <dgm:cxn modelId="{AFAFF299-798C-4272-AC80-F3083C251591}" type="presParOf" srcId="{6331857E-C715-4539-A279-54876095196D}" destId="{9625D5EA-37F5-4B34-8BED-3313FC32A003}" srcOrd="8" destOrd="0" presId="urn:microsoft.com/office/officeart/2018/2/layout/IconCircleList"/>
    <dgm:cxn modelId="{EB390F98-F5A4-4323-BD9F-AF4B439C5D68}" type="presParOf" srcId="{9625D5EA-37F5-4B34-8BED-3313FC32A003}" destId="{E2CA2C40-15C2-4E48-9E8A-CA570010FCA1}" srcOrd="0" destOrd="0" presId="urn:microsoft.com/office/officeart/2018/2/layout/IconCircleList"/>
    <dgm:cxn modelId="{352CDAFC-D6C7-4F7B-8B54-8BA826CB45D5}" type="presParOf" srcId="{9625D5EA-37F5-4B34-8BED-3313FC32A003}" destId="{7CAAE7BE-4CD3-4DEC-8E0E-020B7AFB62AD}" srcOrd="1" destOrd="0" presId="urn:microsoft.com/office/officeart/2018/2/layout/IconCircleList"/>
    <dgm:cxn modelId="{1CD5B3C1-D4FD-44BA-A0D1-DF59A396CB1E}" type="presParOf" srcId="{9625D5EA-37F5-4B34-8BED-3313FC32A003}" destId="{7847537E-82B1-482B-85B6-F19F27040F5E}" srcOrd="2" destOrd="0" presId="urn:microsoft.com/office/officeart/2018/2/layout/IconCircleList"/>
    <dgm:cxn modelId="{493ADEDF-54B5-4538-9E22-1EE882D3B764}" type="presParOf" srcId="{9625D5EA-37F5-4B34-8BED-3313FC32A003}" destId="{222A0B7E-FC6E-403D-859F-9CCCBFD1FFE7}" srcOrd="3" destOrd="0" presId="urn:microsoft.com/office/officeart/2018/2/layout/IconCircleList"/>
    <dgm:cxn modelId="{7C275761-BCA5-4A2D-8FF6-F8E08F62C9B4}" type="presParOf" srcId="{6331857E-C715-4539-A279-54876095196D}" destId="{A5B0E066-736D-42DE-B77A-DBCA6ECE6DB3}" srcOrd="9" destOrd="0" presId="urn:microsoft.com/office/officeart/2018/2/layout/IconCircleList"/>
    <dgm:cxn modelId="{0E15ADEE-747F-4EB1-9DBF-F20DF0FD353B}" type="presParOf" srcId="{6331857E-C715-4539-A279-54876095196D}" destId="{18F5C2DB-F735-4288-9B44-02C42A006B6E}" srcOrd="10" destOrd="0" presId="urn:microsoft.com/office/officeart/2018/2/layout/IconCircleList"/>
    <dgm:cxn modelId="{4CCDE85B-92BD-4982-A952-7B9F0AE15AE1}" type="presParOf" srcId="{18F5C2DB-F735-4288-9B44-02C42A006B6E}" destId="{0FF52020-EF7B-4975-959C-4956AD9A1180}" srcOrd="0" destOrd="0" presId="urn:microsoft.com/office/officeart/2018/2/layout/IconCircleList"/>
    <dgm:cxn modelId="{5AB8DF71-ADF7-4D4C-93B9-DA216E1A0862}" type="presParOf" srcId="{18F5C2DB-F735-4288-9B44-02C42A006B6E}" destId="{78DAA116-4DAF-4295-ADB1-A710581B5435}" srcOrd="1" destOrd="0" presId="urn:microsoft.com/office/officeart/2018/2/layout/IconCircleList"/>
    <dgm:cxn modelId="{C96ED421-1483-4C9A-A40C-22408D684ECF}" type="presParOf" srcId="{18F5C2DB-F735-4288-9B44-02C42A006B6E}" destId="{75E0BBFD-E55C-4F0F-9AB9-9774A3C5E436}" srcOrd="2" destOrd="0" presId="urn:microsoft.com/office/officeart/2018/2/layout/IconCircleList"/>
    <dgm:cxn modelId="{C3C05DBA-6BAF-4081-B282-6DFB0F94A54A}" type="presParOf" srcId="{18F5C2DB-F735-4288-9B44-02C42A006B6E}" destId="{387E75A8-4180-4D40-8013-439FF12C8F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2608BE-3100-45D0-95C0-26E5BF45E36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CB27B35-61CA-4652-BD67-72E6569A4C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 err="1"/>
            <a:t>Role</a:t>
          </a:r>
          <a:r>
            <a:rPr lang="it-IT" sz="1200" b="1" dirty="0"/>
            <a:t> </a:t>
          </a:r>
          <a:r>
            <a:rPr lang="it-IT" sz="1200" b="1" dirty="0" err="1"/>
            <a:t>prompting</a:t>
          </a:r>
          <a:r>
            <a:rPr lang="it-IT" sz="1200" b="1" dirty="0"/>
            <a:t>:</a:t>
          </a:r>
        </a:p>
        <a:p>
          <a:pPr>
            <a:lnSpc>
              <a:spcPct val="100000"/>
            </a:lnSpc>
          </a:pPr>
          <a:r>
            <a:rPr lang="it-IT" sz="1200" dirty="0"/>
            <a:t> Il modello assume il ruolo di AI-</a:t>
          </a:r>
          <a:r>
            <a:rPr lang="it-IT" sz="1200" dirty="0" err="1"/>
            <a:t>bias</a:t>
          </a:r>
          <a:r>
            <a:rPr lang="it-IT" sz="1200" dirty="0"/>
            <a:t> auditor con istruzioni chiare nel messaggio system.</a:t>
          </a:r>
          <a:endParaRPr lang="en-US" sz="1200" dirty="0"/>
        </a:p>
      </dgm:t>
    </dgm:pt>
    <dgm:pt modelId="{84E52137-ECD5-437B-9F73-2F3193A49F06}" type="parTrans" cxnId="{CEBFF354-F828-4CC6-B93D-07A3FDF7E4D5}">
      <dgm:prSet/>
      <dgm:spPr/>
      <dgm:t>
        <a:bodyPr/>
        <a:lstStyle/>
        <a:p>
          <a:endParaRPr lang="en-US"/>
        </a:p>
      </dgm:t>
    </dgm:pt>
    <dgm:pt modelId="{22E57363-A9F8-48CA-B044-DAAA4F4687DE}" type="sibTrans" cxnId="{CEBFF354-F828-4CC6-B93D-07A3FDF7E4D5}">
      <dgm:prSet/>
      <dgm:spPr/>
      <dgm:t>
        <a:bodyPr/>
        <a:lstStyle/>
        <a:p>
          <a:endParaRPr lang="en-US"/>
        </a:p>
      </dgm:t>
    </dgm:pt>
    <dgm:pt modelId="{204423B6-3C0B-4163-96ED-6CAF21DF67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Istruzioni strutturate:</a:t>
          </a:r>
        </a:p>
        <a:p>
          <a:pPr>
            <a:lnSpc>
              <a:spcPct val="100000"/>
            </a:lnSpc>
          </a:pPr>
          <a:r>
            <a:rPr lang="it-IT" sz="1200" dirty="0"/>
            <a:t>Prompt suddiviso in sezioni obbligatorie numerate, ciascuna con vincoli specifici.</a:t>
          </a:r>
          <a:endParaRPr lang="en-US" sz="1200" dirty="0"/>
        </a:p>
      </dgm:t>
    </dgm:pt>
    <dgm:pt modelId="{5AFA4524-4592-4290-A821-954C4D79E85F}" type="parTrans" cxnId="{BD09C9D7-D1CF-44E6-B1BB-704B792A6BAB}">
      <dgm:prSet/>
      <dgm:spPr/>
      <dgm:t>
        <a:bodyPr/>
        <a:lstStyle/>
        <a:p>
          <a:endParaRPr lang="en-US"/>
        </a:p>
      </dgm:t>
    </dgm:pt>
    <dgm:pt modelId="{7E7494F0-89CB-438B-821F-9BBC9DB54547}" type="sibTrans" cxnId="{BD09C9D7-D1CF-44E6-B1BB-704B792A6BAB}">
      <dgm:prSet/>
      <dgm:spPr/>
      <dgm:t>
        <a:bodyPr/>
        <a:lstStyle/>
        <a:p>
          <a:endParaRPr lang="en-US"/>
        </a:p>
      </dgm:t>
    </dgm:pt>
    <dgm:pt modelId="{C23012F9-29BE-4629-8EA9-19CA1A1843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Output controllato (</a:t>
          </a:r>
          <a:r>
            <a:rPr lang="it-IT" sz="1200" b="1" dirty="0" err="1"/>
            <a:t>Markdown</a:t>
          </a:r>
          <a:r>
            <a:rPr lang="it-IT" sz="1200" b="1" dirty="0"/>
            <a:t> + JSON): </a:t>
          </a:r>
          <a:r>
            <a:rPr lang="it-IT" sz="1200" dirty="0"/>
            <a:t>Richiesta esplicita di formattazione in </a:t>
          </a:r>
          <a:r>
            <a:rPr lang="it-IT" sz="1200" dirty="0" err="1"/>
            <a:t>Markdown</a:t>
          </a:r>
          <a:r>
            <a:rPr lang="it-IT" sz="1200" dirty="0"/>
            <a:t> e inclusione di dati JSON preformattati.</a:t>
          </a:r>
          <a:endParaRPr lang="en-US" sz="1200" dirty="0"/>
        </a:p>
      </dgm:t>
    </dgm:pt>
    <dgm:pt modelId="{109BE5FE-EA5A-4DB1-9379-AAB05AD76111}" type="parTrans" cxnId="{BB026AB7-3DB6-46BD-A291-C6C39D027AFE}">
      <dgm:prSet/>
      <dgm:spPr/>
      <dgm:t>
        <a:bodyPr/>
        <a:lstStyle/>
        <a:p>
          <a:endParaRPr lang="en-US"/>
        </a:p>
      </dgm:t>
    </dgm:pt>
    <dgm:pt modelId="{9FC6AF12-2B86-45E8-B6F5-11D0E0198E8F}" type="sibTrans" cxnId="{BB026AB7-3DB6-46BD-A291-C6C39D027AFE}">
      <dgm:prSet/>
      <dgm:spPr/>
      <dgm:t>
        <a:bodyPr/>
        <a:lstStyle/>
        <a:p>
          <a:endParaRPr lang="en-US"/>
        </a:p>
      </dgm:t>
    </dgm:pt>
    <dgm:pt modelId="{A4E62C37-03B6-4707-A390-48460E0CA5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Zero-shot </a:t>
          </a:r>
          <a:r>
            <a:rPr lang="it-IT" sz="1200" b="1" dirty="0" err="1"/>
            <a:t>prompting</a:t>
          </a:r>
          <a:r>
            <a:rPr lang="it-IT" sz="1200" b="1" dirty="0"/>
            <a:t>: </a:t>
          </a:r>
          <a:r>
            <a:rPr lang="it-IT" sz="1200" dirty="0"/>
            <a:t>Nessun esempio fornito, solo specifiche testuali.</a:t>
          </a:r>
          <a:endParaRPr lang="en-US" sz="1200" dirty="0"/>
        </a:p>
      </dgm:t>
    </dgm:pt>
    <dgm:pt modelId="{4A5DB2E4-CC0D-4180-9259-0862204E25F0}" type="parTrans" cxnId="{FF2CD782-7451-48B7-A040-8F4391B1D6FA}">
      <dgm:prSet/>
      <dgm:spPr/>
      <dgm:t>
        <a:bodyPr/>
        <a:lstStyle/>
        <a:p>
          <a:endParaRPr lang="en-US"/>
        </a:p>
      </dgm:t>
    </dgm:pt>
    <dgm:pt modelId="{AF792078-B647-476D-8495-2838A2940223}" type="sibTrans" cxnId="{FF2CD782-7451-48B7-A040-8F4391B1D6FA}">
      <dgm:prSet/>
      <dgm:spPr/>
      <dgm:t>
        <a:bodyPr/>
        <a:lstStyle/>
        <a:p>
          <a:endParaRPr lang="en-US"/>
        </a:p>
      </dgm:t>
    </dgm:pt>
    <dgm:pt modelId="{3567F82E-369C-477E-AA22-C79909305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Contesto delimitato:</a:t>
          </a:r>
        </a:p>
        <a:p>
          <a:pPr>
            <a:lnSpc>
              <a:spcPct val="100000"/>
            </a:lnSpc>
          </a:pPr>
          <a:r>
            <a:rPr lang="it-IT" sz="1200" dirty="0"/>
            <a:t>I blocchi (A, B, C) sono chiaramente separati e annotati nel prompt.</a:t>
          </a:r>
          <a:endParaRPr lang="en-US" sz="1200" dirty="0"/>
        </a:p>
      </dgm:t>
    </dgm:pt>
    <dgm:pt modelId="{00727684-AAD2-4356-BF30-07A2D46BAC16}" type="parTrans" cxnId="{D6C18F20-2E28-4E75-A2D8-C3BB8CF3A195}">
      <dgm:prSet/>
      <dgm:spPr/>
      <dgm:t>
        <a:bodyPr/>
        <a:lstStyle/>
        <a:p>
          <a:endParaRPr lang="en-US"/>
        </a:p>
      </dgm:t>
    </dgm:pt>
    <dgm:pt modelId="{EC8EED0F-8311-460B-B3F1-7D467F524B10}" type="sibTrans" cxnId="{D6C18F20-2E28-4E75-A2D8-C3BB8CF3A195}">
      <dgm:prSet/>
      <dgm:spPr/>
      <dgm:t>
        <a:bodyPr/>
        <a:lstStyle/>
        <a:p>
          <a:endParaRPr lang="en-US"/>
        </a:p>
      </dgm:t>
    </dgm:pt>
    <dgm:pt modelId="{4DC1AE5C-7F7D-4233-9A3C-D4F2CB52B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b="1" dirty="0"/>
            <a:t>Controllo sul </a:t>
          </a:r>
          <a:r>
            <a:rPr lang="it-IT" sz="1200" b="1" dirty="0" err="1"/>
            <a:t>decoding</a:t>
          </a:r>
          <a:r>
            <a:rPr lang="it-IT" sz="1200" b="1" dirty="0"/>
            <a:t>: </a:t>
          </a:r>
          <a:r>
            <a:rPr lang="it-IT" sz="1200" dirty="0"/>
            <a:t>temperature = 0.25 per ridurre la variabilità e massimizzare la coerenza.</a:t>
          </a:r>
          <a:endParaRPr lang="en-US" sz="1200" dirty="0"/>
        </a:p>
      </dgm:t>
    </dgm:pt>
    <dgm:pt modelId="{940EDFAB-064C-4336-9AE2-A600A873EB5F}" type="parTrans" cxnId="{66274B81-C57C-4D4E-894F-FBEAB5227C6E}">
      <dgm:prSet/>
      <dgm:spPr/>
      <dgm:t>
        <a:bodyPr/>
        <a:lstStyle/>
        <a:p>
          <a:endParaRPr lang="en-US"/>
        </a:p>
      </dgm:t>
    </dgm:pt>
    <dgm:pt modelId="{DAD2E7C7-EB42-452D-B820-9629A35D05E5}" type="sibTrans" cxnId="{66274B81-C57C-4D4E-894F-FBEAB5227C6E}">
      <dgm:prSet/>
      <dgm:spPr/>
      <dgm:t>
        <a:bodyPr/>
        <a:lstStyle/>
        <a:p>
          <a:endParaRPr lang="en-US"/>
        </a:p>
      </dgm:t>
    </dgm:pt>
    <dgm:pt modelId="{1A0934A0-06D3-481C-9399-62E82EFD2D7F}" type="pres">
      <dgm:prSet presAssocID="{3A2608BE-3100-45D0-95C0-26E5BF45E361}" presName="root" presStyleCnt="0">
        <dgm:presLayoutVars>
          <dgm:dir/>
          <dgm:resizeHandles val="exact"/>
        </dgm:presLayoutVars>
      </dgm:prSet>
      <dgm:spPr/>
    </dgm:pt>
    <dgm:pt modelId="{5D95FD04-B7E4-465E-A6D7-C6A740F6B9F9}" type="pres">
      <dgm:prSet presAssocID="{FCB27B35-61CA-4652-BD67-72E6569A4CB0}" presName="compNode" presStyleCnt="0"/>
      <dgm:spPr/>
    </dgm:pt>
    <dgm:pt modelId="{94CCB4F4-AF12-49DC-9619-96C32E4B9159}" type="pres">
      <dgm:prSet presAssocID="{FCB27B35-61CA-4652-BD67-72E6569A4C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4722A84-DA78-4BC5-8165-FBC75B1A05D9}" type="pres">
      <dgm:prSet presAssocID="{FCB27B35-61CA-4652-BD67-72E6569A4CB0}" presName="spaceRect" presStyleCnt="0"/>
      <dgm:spPr/>
    </dgm:pt>
    <dgm:pt modelId="{4BE2C57D-7B0D-44B0-A5BE-4DE644C15A79}" type="pres">
      <dgm:prSet presAssocID="{FCB27B35-61CA-4652-BD67-72E6569A4CB0}" presName="textRect" presStyleLbl="revTx" presStyleIdx="0" presStyleCnt="6">
        <dgm:presLayoutVars>
          <dgm:chMax val="1"/>
          <dgm:chPref val="1"/>
        </dgm:presLayoutVars>
      </dgm:prSet>
      <dgm:spPr/>
    </dgm:pt>
    <dgm:pt modelId="{CEA856D3-8B60-4D15-A064-765B12A7A713}" type="pres">
      <dgm:prSet presAssocID="{22E57363-A9F8-48CA-B044-DAAA4F4687DE}" presName="sibTrans" presStyleCnt="0"/>
      <dgm:spPr/>
    </dgm:pt>
    <dgm:pt modelId="{51631289-E3CB-47E0-AD21-069463FC35F0}" type="pres">
      <dgm:prSet presAssocID="{204423B6-3C0B-4163-96ED-6CAF21DF67DB}" presName="compNode" presStyleCnt="0"/>
      <dgm:spPr/>
    </dgm:pt>
    <dgm:pt modelId="{59077ED3-CCE8-4B27-BB25-C54327EFF15E}" type="pres">
      <dgm:prSet presAssocID="{204423B6-3C0B-4163-96ED-6CAF21DF67D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"/>
        </a:ext>
      </dgm:extLst>
    </dgm:pt>
    <dgm:pt modelId="{5F9D36E6-6F7E-4352-A364-3EFA3004669F}" type="pres">
      <dgm:prSet presAssocID="{204423B6-3C0B-4163-96ED-6CAF21DF67DB}" presName="spaceRect" presStyleCnt="0"/>
      <dgm:spPr/>
    </dgm:pt>
    <dgm:pt modelId="{E52516F6-D61C-44F8-9830-5D4AABBA9A05}" type="pres">
      <dgm:prSet presAssocID="{204423B6-3C0B-4163-96ED-6CAF21DF67DB}" presName="textRect" presStyleLbl="revTx" presStyleIdx="1" presStyleCnt="6">
        <dgm:presLayoutVars>
          <dgm:chMax val="1"/>
          <dgm:chPref val="1"/>
        </dgm:presLayoutVars>
      </dgm:prSet>
      <dgm:spPr/>
    </dgm:pt>
    <dgm:pt modelId="{E7635F89-6F30-4506-B16E-C0471DD10F45}" type="pres">
      <dgm:prSet presAssocID="{7E7494F0-89CB-438B-821F-9BBC9DB54547}" presName="sibTrans" presStyleCnt="0"/>
      <dgm:spPr/>
    </dgm:pt>
    <dgm:pt modelId="{BB6BDFA5-D405-48E8-B57C-E8AA669154DF}" type="pres">
      <dgm:prSet presAssocID="{C23012F9-29BE-4629-8EA9-19CA1A18433A}" presName="compNode" presStyleCnt="0"/>
      <dgm:spPr/>
    </dgm:pt>
    <dgm:pt modelId="{AFC96CC8-4522-4A75-AF41-092D35091CBB}" type="pres">
      <dgm:prSet presAssocID="{C23012F9-29BE-4629-8EA9-19CA1A1843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atore"/>
        </a:ext>
      </dgm:extLst>
    </dgm:pt>
    <dgm:pt modelId="{BEA3D31E-8D30-4FE3-8DE9-B0FB2CB4CC0F}" type="pres">
      <dgm:prSet presAssocID="{C23012F9-29BE-4629-8EA9-19CA1A18433A}" presName="spaceRect" presStyleCnt="0"/>
      <dgm:spPr/>
    </dgm:pt>
    <dgm:pt modelId="{9A1323F9-A455-4E49-AC1E-626554DEAFA4}" type="pres">
      <dgm:prSet presAssocID="{C23012F9-29BE-4629-8EA9-19CA1A18433A}" presName="textRect" presStyleLbl="revTx" presStyleIdx="2" presStyleCnt="6">
        <dgm:presLayoutVars>
          <dgm:chMax val="1"/>
          <dgm:chPref val="1"/>
        </dgm:presLayoutVars>
      </dgm:prSet>
      <dgm:spPr/>
    </dgm:pt>
    <dgm:pt modelId="{408E8E75-0B2D-4EDF-AC3B-1406960D5C30}" type="pres">
      <dgm:prSet presAssocID="{9FC6AF12-2B86-45E8-B6F5-11D0E0198E8F}" presName="sibTrans" presStyleCnt="0"/>
      <dgm:spPr/>
    </dgm:pt>
    <dgm:pt modelId="{21F03735-7C86-4284-BF5B-271C54E90CFD}" type="pres">
      <dgm:prSet presAssocID="{A4E62C37-03B6-4707-A390-48460E0CA5D6}" presName="compNode" presStyleCnt="0"/>
      <dgm:spPr/>
    </dgm:pt>
    <dgm:pt modelId="{8A4AC1D3-E0B4-4439-98F3-CE050AF36BE5}" type="pres">
      <dgm:prSet presAssocID="{A4E62C37-03B6-4707-A390-48460E0CA5D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3DCEEB5-58C7-4DB2-960F-A5B7E6B03C04}" type="pres">
      <dgm:prSet presAssocID="{A4E62C37-03B6-4707-A390-48460E0CA5D6}" presName="spaceRect" presStyleCnt="0"/>
      <dgm:spPr/>
    </dgm:pt>
    <dgm:pt modelId="{1FC87ECF-F6F4-46F2-9105-1514C86F161C}" type="pres">
      <dgm:prSet presAssocID="{A4E62C37-03B6-4707-A390-48460E0CA5D6}" presName="textRect" presStyleLbl="revTx" presStyleIdx="3" presStyleCnt="6">
        <dgm:presLayoutVars>
          <dgm:chMax val="1"/>
          <dgm:chPref val="1"/>
        </dgm:presLayoutVars>
      </dgm:prSet>
      <dgm:spPr/>
    </dgm:pt>
    <dgm:pt modelId="{01DD5839-0933-4F4A-A9A3-0FB2A76ACDF7}" type="pres">
      <dgm:prSet presAssocID="{AF792078-B647-476D-8495-2838A2940223}" presName="sibTrans" presStyleCnt="0"/>
      <dgm:spPr/>
    </dgm:pt>
    <dgm:pt modelId="{709A9114-57C2-4C0F-BF47-CE808F512AD1}" type="pres">
      <dgm:prSet presAssocID="{3567F82E-369C-477E-AA22-C79909305829}" presName="compNode" presStyleCnt="0"/>
      <dgm:spPr/>
    </dgm:pt>
    <dgm:pt modelId="{CF518104-AF75-43D6-8DAC-8613F664E1C6}" type="pres">
      <dgm:prSet presAssocID="{3567F82E-369C-477E-AA22-C799093058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977B0787-DEE7-483D-9028-13E09F7C66FC}" type="pres">
      <dgm:prSet presAssocID="{3567F82E-369C-477E-AA22-C79909305829}" presName="spaceRect" presStyleCnt="0"/>
      <dgm:spPr/>
    </dgm:pt>
    <dgm:pt modelId="{B84B96C7-5FBC-4207-851E-931B9277359A}" type="pres">
      <dgm:prSet presAssocID="{3567F82E-369C-477E-AA22-C79909305829}" presName="textRect" presStyleLbl="revTx" presStyleIdx="4" presStyleCnt="6">
        <dgm:presLayoutVars>
          <dgm:chMax val="1"/>
          <dgm:chPref val="1"/>
        </dgm:presLayoutVars>
      </dgm:prSet>
      <dgm:spPr/>
    </dgm:pt>
    <dgm:pt modelId="{64F00510-789E-45B3-AC14-D0A89ABA6F4A}" type="pres">
      <dgm:prSet presAssocID="{EC8EED0F-8311-460B-B3F1-7D467F524B10}" presName="sibTrans" presStyleCnt="0"/>
      <dgm:spPr/>
    </dgm:pt>
    <dgm:pt modelId="{3717BC6B-3FEF-42C6-BE06-527886B07D7F}" type="pres">
      <dgm:prSet presAssocID="{4DC1AE5C-7F7D-4233-9A3C-D4F2CB52B31C}" presName="compNode" presStyleCnt="0"/>
      <dgm:spPr/>
    </dgm:pt>
    <dgm:pt modelId="{AC7D2C69-B243-4B6E-9B45-04A987BFCC47}" type="pres">
      <dgm:prSet presAssocID="{4DC1AE5C-7F7D-4233-9A3C-D4F2CB52B31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ziato"/>
        </a:ext>
      </dgm:extLst>
    </dgm:pt>
    <dgm:pt modelId="{EAE23D11-6A55-42ED-B03F-6B8F618181CA}" type="pres">
      <dgm:prSet presAssocID="{4DC1AE5C-7F7D-4233-9A3C-D4F2CB52B31C}" presName="spaceRect" presStyleCnt="0"/>
      <dgm:spPr/>
    </dgm:pt>
    <dgm:pt modelId="{F9EF1ED5-43BF-4037-BFBE-A2DD75D51C41}" type="pres">
      <dgm:prSet presAssocID="{4DC1AE5C-7F7D-4233-9A3C-D4F2CB52B31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6C18F20-2E28-4E75-A2D8-C3BB8CF3A195}" srcId="{3A2608BE-3100-45D0-95C0-26E5BF45E361}" destId="{3567F82E-369C-477E-AA22-C79909305829}" srcOrd="4" destOrd="0" parTransId="{00727684-AAD2-4356-BF30-07A2D46BAC16}" sibTransId="{EC8EED0F-8311-460B-B3F1-7D467F524B10}"/>
    <dgm:cxn modelId="{C5F07560-BE83-44F6-8F6E-4FF66D8444BC}" type="presOf" srcId="{4DC1AE5C-7F7D-4233-9A3C-D4F2CB52B31C}" destId="{F9EF1ED5-43BF-4037-BFBE-A2DD75D51C41}" srcOrd="0" destOrd="0" presId="urn:microsoft.com/office/officeart/2018/2/layout/IconLabelList"/>
    <dgm:cxn modelId="{0A6E6E70-393F-4923-AF7C-58498F955BD0}" type="presOf" srcId="{3567F82E-369C-477E-AA22-C79909305829}" destId="{B84B96C7-5FBC-4207-851E-931B9277359A}" srcOrd="0" destOrd="0" presId="urn:microsoft.com/office/officeart/2018/2/layout/IconLabelList"/>
    <dgm:cxn modelId="{CEBFF354-F828-4CC6-B93D-07A3FDF7E4D5}" srcId="{3A2608BE-3100-45D0-95C0-26E5BF45E361}" destId="{FCB27B35-61CA-4652-BD67-72E6569A4CB0}" srcOrd="0" destOrd="0" parTransId="{84E52137-ECD5-437B-9F73-2F3193A49F06}" sibTransId="{22E57363-A9F8-48CA-B044-DAAA4F4687DE}"/>
    <dgm:cxn modelId="{66274B81-C57C-4D4E-894F-FBEAB5227C6E}" srcId="{3A2608BE-3100-45D0-95C0-26E5BF45E361}" destId="{4DC1AE5C-7F7D-4233-9A3C-D4F2CB52B31C}" srcOrd="5" destOrd="0" parTransId="{940EDFAB-064C-4336-9AE2-A600A873EB5F}" sibTransId="{DAD2E7C7-EB42-452D-B820-9629A35D05E5}"/>
    <dgm:cxn modelId="{FF2CD782-7451-48B7-A040-8F4391B1D6FA}" srcId="{3A2608BE-3100-45D0-95C0-26E5BF45E361}" destId="{A4E62C37-03B6-4707-A390-48460E0CA5D6}" srcOrd="3" destOrd="0" parTransId="{4A5DB2E4-CC0D-4180-9259-0862204E25F0}" sibTransId="{AF792078-B647-476D-8495-2838A2940223}"/>
    <dgm:cxn modelId="{7AAA0891-AF6C-429B-8A6A-4437A4A0B4BC}" type="presOf" srcId="{3A2608BE-3100-45D0-95C0-26E5BF45E361}" destId="{1A0934A0-06D3-481C-9399-62E82EFD2D7F}" srcOrd="0" destOrd="0" presId="urn:microsoft.com/office/officeart/2018/2/layout/IconLabelList"/>
    <dgm:cxn modelId="{4A57B7A8-070B-4DD3-8BD6-5EB7E8AFB308}" type="presOf" srcId="{FCB27B35-61CA-4652-BD67-72E6569A4CB0}" destId="{4BE2C57D-7B0D-44B0-A5BE-4DE644C15A79}" srcOrd="0" destOrd="0" presId="urn:microsoft.com/office/officeart/2018/2/layout/IconLabelList"/>
    <dgm:cxn modelId="{BB026AB7-3DB6-46BD-A291-C6C39D027AFE}" srcId="{3A2608BE-3100-45D0-95C0-26E5BF45E361}" destId="{C23012F9-29BE-4629-8EA9-19CA1A18433A}" srcOrd="2" destOrd="0" parTransId="{109BE5FE-EA5A-4DB1-9379-AAB05AD76111}" sibTransId="{9FC6AF12-2B86-45E8-B6F5-11D0E0198E8F}"/>
    <dgm:cxn modelId="{0D450CBA-D2AD-475F-8531-53A7A76ADFCA}" type="presOf" srcId="{C23012F9-29BE-4629-8EA9-19CA1A18433A}" destId="{9A1323F9-A455-4E49-AC1E-626554DEAFA4}" srcOrd="0" destOrd="0" presId="urn:microsoft.com/office/officeart/2018/2/layout/IconLabelList"/>
    <dgm:cxn modelId="{D7A2ADBB-D8F1-4944-AF7D-D0B733A31B10}" type="presOf" srcId="{204423B6-3C0B-4163-96ED-6CAF21DF67DB}" destId="{E52516F6-D61C-44F8-9830-5D4AABBA9A05}" srcOrd="0" destOrd="0" presId="urn:microsoft.com/office/officeart/2018/2/layout/IconLabelList"/>
    <dgm:cxn modelId="{8D9CF5C8-4257-4921-9D2B-27C0483ECF1B}" type="presOf" srcId="{A4E62C37-03B6-4707-A390-48460E0CA5D6}" destId="{1FC87ECF-F6F4-46F2-9105-1514C86F161C}" srcOrd="0" destOrd="0" presId="urn:microsoft.com/office/officeart/2018/2/layout/IconLabelList"/>
    <dgm:cxn modelId="{BD09C9D7-D1CF-44E6-B1BB-704B792A6BAB}" srcId="{3A2608BE-3100-45D0-95C0-26E5BF45E361}" destId="{204423B6-3C0B-4163-96ED-6CAF21DF67DB}" srcOrd="1" destOrd="0" parTransId="{5AFA4524-4592-4290-A821-954C4D79E85F}" sibTransId="{7E7494F0-89CB-438B-821F-9BBC9DB54547}"/>
    <dgm:cxn modelId="{5D5BB4B7-04B6-401F-A134-CB3D13C51F38}" type="presParOf" srcId="{1A0934A0-06D3-481C-9399-62E82EFD2D7F}" destId="{5D95FD04-B7E4-465E-A6D7-C6A740F6B9F9}" srcOrd="0" destOrd="0" presId="urn:microsoft.com/office/officeart/2018/2/layout/IconLabelList"/>
    <dgm:cxn modelId="{2882C5E2-DD1A-4B37-AA56-BC2114DB59CD}" type="presParOf" srcId="{5D95FD04-B7E4-465E-A6D7-C6A740F6B9F9}" destId="{94CCB4F4-AF12-49DC-9619-96C32E4B9159}" srcOrd="0" destOrd="0" presId="urn:microsoft.com/office/officeart/2018/2/layout/IconLabelList"/>
    <dgm:cxn modelId="{22FE4646-AA8B-4C71-ABCE-7434A10BA2A9}" type="presParOf" srcId="{5D95FD04-B7E4-465E-A6D7-C6A740F6B9F9}" destId="{B4722A84-DA78-4BC5-8165-FBC75B1A05D9}" srcOrd="1" destOrd="0" presId="urn:microsoft.com/office/officeart/2018/2/layout/IconLabelList"/>
    <dgm:cxn modelId="{67EE8C7E-580B-49D6-B212-098B974D54D4}" type="presParOf" srcId="{5D95FD04-B7E4-465E-A6D7-C6A740F6B9F9}" destId="{4BE2C57D-7B0D-44B0-A5BE-4DE644C15A79}" srcOrd="2" destOrd="0" presId="urn:microsoft.com/office/officeart/2018/2/layout/IconLabelList"/>
    <dgm:cxn modelId="{4C7E56B5-5BD3-4F74-B724-4FF8614454D6}" type="presParOf" srcId="{1A0934A0-06D3-481C-9399-62E82EFD2D7F}" destId="{CEA856D3-8B60-4D15-A064-765B12A7A713}" srcOrd="1" destOrd="0" presId="urn:microsoft.com/office/officeart/2018/2/layout/IconLabelList"/>
    <dgm:cxn modelId="{A6C24364-F3FC-4A77-9A39-41C1D8C4C461}" type="presParOf" srcId="{1A0934A0-06D3-481C-9399-62E82EFD2D7F}" destId="{51631289-E3CB-47E0-AD21-069463FC35F0}" srcOrd="2" destOrd="0" presId="urn:microsoft.com/office/officeart/2018/2/layout/IconLabelList"/>
    <dgm:cxn modelId="{C1D57C6B-8301-4318-ADD4-7BBE7837EF20}" type="presParOf" srcId="{51631289-E3CB-47E0-AD21-069463FC35F0}" destId="{59077ED3-CCE8-4B27-BB25-C54327EFF15E}" srcOrd="0" destOrd="0" presId="urn:microsoft.com/office/officeart/2018/2/layout/IconLabelList"/>
    <dgm:cxn modelId="{97175468-42D7-44ED-A38A-72346CCC458E}" type="presParOf" srcId="{51631289-E3CB-47E0-AD21-069463FC35F0}" destId="{5F9D36E6-6F7E-4352-A364-3EFA3004669F}" srcOrd="1" destOrd="0" presId="urn:microsoft.com/office/officeart/2018/2/layout/IconLabelList"/>
    <dgm:cxn modelId="{BBC0614A-A305-45D6-BE0C-46CD7FF1C4FA}" type="presParOf" srcId="{51631289-E3CB-47E0-AD21-069463FC35F0}" destId="{E52516F6-D61C-44F8-9830-5D4AABBA9A05}" srcOrd="2" destOrd="0" presId="urn:microsoft.com/office/officeart/2018/2/layout/IconLabelList"/>
    <dgm:cxn modelId="{0BB0611A-2D17-48F2-A91B-18D2FC7F376A}" type="presParOf" srcId="{1A0934A0-06D3-481C-9399-62E82EFD2D7F}" destId="{E7635F89-6F30-4506-B16E-C0471DD10F45}" srcOrd="3" destOrd="0" presId="urn:microsoft.com/office/officeart/2018/2/layout/IconLabelList"/>
    <dgm:cxn modelId="{7D1ED848-F185-47D3-A618-72029B8FEE86}" type="presParOf" srcId="{1A0934A0-06D3-481C-9399-62E82EFD2D7F}" destId="{BB6BDFA5-D405-48E8-B57C-E8AA669154DF}" srcOrd="4" destOrd="0" presId="urn:microsoft.com/office/officeart/2018/2/layout/IconLabelList"/>
    <dgm:cxn modelId="{72B192A5-6D7B-43FB-96B1-A8493272E33D}" type="presParOf" srcId="{BB6BDFA5-D405-48E8-B57C-E8AA669154DF}" destId="{AFC96CC8-4522-4A75-AF41-092D35091CBB}" srcOrd="0" destOrd="0" presId="urn:microsoft.com/office/officeart/2018/2/layout/IconLabelList"/>
    <dgm:cxn modelId="{F5AEF796-B45A-4DBA-81BD-10FEA19E114C}" type="presParOf" srcId="{BB6BDFA5-D405-48E8-B57C-E8AA669154DF}" destId="{BEA3D31E-8D30-4FE3-8DE9-B0FB2CB4CC0F}" srcOrd="1" destOrd="0" presId="urn:microsoft.com/office/officeart/2018/2/layout/IconLabelList"/>
    <dgm:cxn modelId="{A04C9AF5-2B7B-4DBC-9264-2713C623FE1D}" type="presParOf" srcId="{BB6BDFA5-D405-48E8-B57C-E8AA669154DF}" destId="{9A1323F9-A455-4E49-AC1E-626554DEAFA4}" srcOrd="2" destOrd="0" presId="urn:microsoft.com/office/officeart/2018/2/layout/IconLabelList"/>
    <dgm:cxn modelId="{A467E974-F2F2-4BC3-A079-29F876DA889A}" type="presParOf" srcId="{1A0934A0-06D3-481C-9399-62E82EFD2D7F}" destId="{408E8E75-0B2D-4EDF-AC3B-1406960D5C30}" srcOrd="5" destOrd="0" presId="urn:microsoft.com/office/officeart/2018/2/layout/IconLabelList"/>
    <dgm:cxn modelId="{1EF15FA9-29F5-48AE-A48C-7281DB82E8BB}" type="presParOf" srcId="{1A0934A0-06D3-481C-9399-62E82EFD2D7F}" destId="{21F03735-7C86-4284-BF5B-271C54E90CFD}" srcOrd="6" destOrd="0" presId="urn:microsoft.com/office/officeart/2018/2/layout/IconLabelList"/>
    <dgm:cxn modelId="{D5817192-8519-46B9-8A7B-02300B2F9A99}" type="presParOf" srcId="{21F03735-7C86-4284-BF5B-271C54E90CFD}" destId="{8A4AC1D3-E0B4-4439-98F3-CE050AF36BE5}" srcOrd="0" destOrd="0" presId="urn:microsoft.com/office/officeart/2018/2/layout/IconLabelList"/>
    <dgm:cxn modelId="{C1583FFA-C3FA-4EBA-A07C-A041ECEE4908}" type="presParOf" srcId="{21F03735-7C86-4284-BF5B-271C54E90CFD}" destId="{B3DCEEB5-58C7-4DB2-960F-A5B7E6B03C04}" srcOrd="1" destOrd="0" presId="urn:microsoft.com/office/officeart/2018/2/layout/IconLabelList"/>
    <dgm:cxn modelId="{2A8319AF-01BC-4ABD-A080-035333C3E587}" type="presParOf" srcId="{21F03735-7C86-4284-BF5B-271C54E90CFD}" destId="{1FC87ECF-F6F4-46F2-9105-1514C86F161C}" srcOrd="2" destOrd="0" presId="urn:microsoft.com/office/officeart/2018/2/layout/IconLabelList"/>
    <dgm:cxn modelId="{B414F9BD-5DD6-4D4B-8F06-CCC17B0D02C3}" type="presParOf" srcId="{1A0934A0-06D3-481C-9399-62E82EFD2D7F}" destId="{01DD5839-0933-4F4A-A9A3-0FB2A76ACDF7}" srcOrd="7" destOrd="0" presId="urn:microsoft.com/office/officeart/2018/2/layout/IconLabelList"/>
    <dgm:cxn modelId="{10537674-BF44-446C-8805-821B22A10810}" type="presParOf" srcId="{1A0934A0-06D3-481C-9399-62E82EFD2D7F}" destId="{709A9114-57C2-4C0F-BF47-CE808F512AD1}" srcOrd="8" destOrd="0" presId="urn:microsoft.com/office/officeart/2018/2/layout/IconLabelList"/>
    <dgm:cxn modelId="{62C38FE6-255E-4A22-A396-65EDAA9FA109}" type="presParOf" srcId="{709A9114-57C2-4C0F-BF47-CE808F512AD1}" destId="{CF518104-AF75-43D6-8DAC-8613F664E1C6}" srcOrd="0" destOrd="0" presId="urn:microsoft.com/office/officeart/2018/2/layout/IconLabelList"/>
    <dgm:cxn modelId="{70AAB947-D027-4366-B529-4E2E77248F9E}" type="presParOf" srcId="{709A9114-57C2-4C0F-BF47-CE808F512AD1}" destId="{977B0787-DEE7-483D-9028-13E09F7C66FC}" srcOrd="1" destOrd="0" presId="urn:microsoft.com/office/officeart/2018/2/layout/IconLabelList"/>
    <dgm:cxn modelId="{904B33FC-3213-477F-8AC9-FB4F92F4FD7B}" type="presParOf" srcId="{709A9114-57C2-4C0F-BF47-CE808F512AD1}" destId="{B84B96C7-5FBC-4207-851E-931B9277359A}" srcOrd="2" destOrd="0" presId="urn:microsoft.com/office/officeart/2018/2/layout/IconLabelList"/>
    <dgm:cxn modelId="{7620B32C-CE17-49A6-9B18-493CAAD05B96}" type="presParOf" srcId="{1A0934A0-06D3-481C-9399-62E82EFD2D7F}" destId="{64F00510-789E-45B3-AC14-D0A89ABA6F4A}" srcOrd="9" destOrd="0" presId="urn:microsoft.com/office/officeart/2018/2/layout/IconLabelList"/>
    <dgm:cxn modelId="{B1DDA7F5-4A9C-446F-921C-2465398043C1}" type="presParOf" srcId="{1A0934A0-06D3-481C-9399-62E82EFD2D7F}" destId="{3717BC6B-3FEF-42C6-BE06-527886B07D7F}" srcOrd="10" destOrd="0" presId="urn:microsoft.com/office/officeart/2018/2/layout/IconLabelList"/>
    <dgm:cxn modelId="{767065CA-AE32-4148-9320-58C35D4E6AB8}" type="presParOf" srcId="{3717BC6B-3FEF-42C6-BE06-527886B07D7F}" destId="{AC7D2C69-B243-4B6E-9B45-04A987BFCC47}" srcOrd="0" destOrd="0" presId="urn:microsoft.com/office/officeart/2018/2/layout/IconLabelList"/>
    <dgm:cxn modelId="{49586A12-B4C3-4E65-8708-5C99B3B1B6EA}" type="presParOf" srcId="{3717BC6B-3FEF-42C6-BE06-527886B07D7F}" destId="{EAE23D11-6A55-42ED-B03F-6B8F618181CA}" srcOrd="1" destOrd="0" presId="urn:microsoft.com/office/officeart/2018/2/layout/IconLabelList"/>
    <dgm:cxn modelId="{2605BB37-E039-4356-BEC8-1C9BE78C89D6}" type="presParOf" srcId="{3717BC6B-3FEF-42C6-BE06-527886B07D7F}" destId="{F9EF1ED5-43BF-4037-BFBE-A2DD75D51C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95293-A482-4923-A673-4A49C0422C68}">
      <dsp:nvSpPr>
        <dsp:cNvPr id="0" name=""/>
        <dsp:cNvSpPr/>
      </dsp:nvSpPr>
      <dsp:spPr>
        <a:xfrm>
          <a:off x="0" y="878823"/>
          <a:ext cx="5166360" cy="160751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04517-0193-4087-8906-ABA447B1E5B6}">
      <dsp:nvSpPr>
        <dsp:cNvPr id="0" name=""/>
        <dsp:cNvSpPr/>
      </dsp:nvSpPr>
      <dsp:spPr>
        <a:xfrm>
          <a:off x="486273" y="1232428"/>
          <a:ext cx="884133" cy="884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76250-E3C8-481B-9430-6C0BDA742571}">
      <dsp:nvSpPr>
        <dsp:cNvPr id="0" name=""/>
        <dsp:cNvSpPr/>
      </dsp:nvSpPr>
      <dsp:spPr>
        <a:xfrm>
          <a:off x="1856680" y="870737"/>
          <a:ext cx="3309679" cy="160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29" tIns="170129" rIns="170129" bIns="1701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Obiettivo 1: </a:t>
          </a:r>
          <a:r>
            <a:rPr lang="it-IT" sz="1600" kern="1200" dirty="0"/>
            <a:t>Costruire un dataset sintetico e controllato per evidenziare sistematicamente questi </a:t>
          </a:r>
          <a:r>
            <a:rPr lang="it-IT" sz="1600" kern="1200" dirty="0" err="1"/>
            <a:t>bias</a:t>
          </a:r>
          <a:r>
            <a:rPr lang="it-IT" sz="1600" kern="1200" dirty="0"/>
            <a:t>.</a:t>
          </a:r>
          <a:endParaRPr lang="en-US" sz="1600" kern="1200" dirty="0"/>
        </a:p>
      </dsp:txBody>
      <dsp:txXfrm>
        <a:off x="1856680" y="870737"/>
        <a:ext cx="3309679" cy="1607515"/>
      </dsp:txXfrm>
    </dsp:sp>
    <dsp:sp modelId="{98DC4711-CA28-45CD-ACDF-EAD5575795E9}">
      <dsp:nvSpPr>
        <dsp:cNvPr id="0" name=""/>
        <dsp:cNvSpPr/>
      </dsp:nvSpPr>
      <dsp:spPr>
        <a:xfrm>
          <a:off x="0" y="2880131"/>
          <a:ext cx="5166360" cy="160751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A90F4-EE3E-4855-9FFC-67491AA0AFB9}">
      <dsp:nvSpPr>
        <dsp:cNvPr id="0" name=""/>
        <dsp:cNvSpPr/>
      </dsp:nvSpPr>
      <dsp:spPr>
        <a:xfrm>
          <a:off x="486273" y="3241822"/>
          <a:ext cx="884133" cy="884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AD2A7-0278-4E40-96F1-5C6552206B1C}">
      <dsp:nvSpPr>
        <dsp:cNvPr id="0" name=""/>
        <dsp:cNvSpPr/>
      </dsp:nvSpPr>
      <dsp:spPr>
        <a:xfrm>
          <a:off x="1856680" y="2880131"/>
          <a:ext cx="3309679" cy="160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29" tIns="170129" rIns="170129" bIns="1701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Obiettivo 2: </a:t>
          </a:r>
          <a:r>
            <a:rPr lang="it-IT" sz="1600" kern="1200" dirty="0"/>
            <a:t>Analizzare il comportamento di modelli </a:t>
          </a:r>
          <a:r>
            <a:rPr lang="it-IT" sz="1600" kern="1200" dirty="0" err="1"/>
            <a:t>pre</a:t>
          </a:r>
          <a:r>
            <a:rPr lang="it-IT" sz="1600" kern="1200" dirty="0"/>
            <a:t>-addestrati, valutando la loro dipendenza dal contesto visivo rispetto al soggetto principale.</a:t>
          </a:r>
          <a:endParaRPr lang="en-US" sz="1600" kern="1200" dirty="0"/>
        </a:p>
      </dsp:txBody>
      <dsp:txXfrm>
        <a:off x="1856680" y="2880131"/>
        <a:ext cx="3309679" cy="1607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C425E-142F-4050-ADE0-28712EF8D121}">
      <dsp:nvSpPr>
        <dsp:cNvPr id="0" name=""/>
        <dsp:cNvSpPr/>
      </dsp:nvSpPr>
      <dsp:spPr>
        <a:xfrm>
          <a:off x="129763" y="490935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6ACB-12F2-41F4-834E-D76914F357F3}">
      <dsp:nvSpPr>
        <dsp:cNvPr id="0" name=""/>
        <dsp:cNvSpPr/>
      </dsp:nvSpPr>
      <dsp:spPr>
        <a:xfrm>
          <a:off x="293381" y="654553"/>
          <a:ext cx="451897" cy="451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5306C-EE20-475A-9032-E1CF1ADB4879}">
      <dsp:nvSpPr>
        <dsp:cNvPr id="0" name=""/>
        <dsp:cNvSpPr/>
      </dsp:nvSpPr>
      <dsp:spPr>
        <a:xfrm>
          <a:off x="1075854" y="490935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Role Prompting</a:t>
          </a:r>
          <a:r>
            <a:rPr lang="it-IT" sz="1100" kern="1200"/>
            <a:t>: il modello viene istruito ad assumere un ruolo specifico, ottimizzando il contesto.</a:t>
          </a:r>
          <a:endParaRPr lang="en-US" sz="1100" kern="1200"/>
        </a:p>
      </dsp:txBody>
      <dsp:txXfrm>
        <a:off x="1075854" y="490935"/>
        <a:ext cx="1836529" cy="779133"/>
      </dsp:txXfrm>
    </dsp:sp>
    <dsp:sp modelId="{8998B55F-027D-4A6F-A16D-C76388372BFD}">
      <dsp:nvSpPr>
        <dsp:cNvPr id="0" name=""/>
        <dsp:cNvSpPr/>
      </dsp:nvSpPr>
      <dsp:spPr>
        <a:xfrm>
          <a:off x="3232384" y="490935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6C733-13AC-4E25-AB0A-541F7C7494AC}">
      <dsp:nvSpPr>
        <dsp:cNvPr id="0" name=""/>
        <dsp:cNvSpPr/>
      </dsp:nvSpPr>
      <dsp:spPr>
        <a:xfrm>
          <a:off x="3396002" y="654553"/>
          <a:ext cx="451897" cy="451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7ED55-4A11-4BA6-847E-E3E21CB73A52}">
      <dsp:nvSpPr>
        <dsp:cNvPr id="0" name=""/>
        <dsp:cNvSpPr/>
      </dsp:nvSpPr>
      <dsp:spPr>
        <a:xfrm>
          <a:off x="4178475" y="490935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Output Strutturato</a:t>
          </a:r>
          <a:r>
            <a:rPr lang="it-IT" sz="1100" kern="1200"/>
            <a:t>: l’output è vincolato in formato </a:t>
          </a:r>
          <a:r>
            <a:rPr lang="it-IT" sz="1100" b="1" kern="1200"/>
            <a:t>JSON</a:t>
          </a:r>
          <a:r>
            <a:rPr lang="it-IT" sz="1100" kern="1200"/>
            <a:t> per facilitarne l’interpretazione automatica.</a:t>
          </a:r>
          <a:endParaRPr lang="en-US" sz="1100" kern="1200"/>
        </a:p>
      </dsp:txBody>
      <dsp:txXfrm>
        <a:off x="4178475" y="490935"/>
        <a:ext cx="1836529" cy="779133"/>
      </dsp:txXfrm>
    </dsp:sp>
    <dsp:sp modelId="{AC893DC7-490D-40B0-8D1E-F42C650E867D}">
      <dsp:nvSpPr>
        <dsp:cNvPr id="0" name=""/>
        <dsp:cNvSpPr/>
      </dsp:nvSpPr>
      <dsp:spPr>
        <a:xfrm>
          <a:off x="129763" y="2125033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5058D-B6AC-4D9E-B677-C963A2512E91}">
      <dsp:nvSpPr>
        <dsp:cNvPr id="0" name=""/>
        <dsp:cNvSpPr/>
      </dsp:nvSpPr>
      <dsp:spPr>
        <a:xfrm>
          <a:off x="293381" y="2288651"/>
          <a:ext cx="451897" cy="451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524E-5664-4E69-945A-5A5D08829DF4}">
      <dsp:nvSpPr>
        <dsp:cNvPr id="0" name=""/>
        <dsp:cNvSpPr/>
      </dsp:nvSpPr>
      <dsp:spPr>
        <a:xfrm>
          <a:off x="1075854" y="2125033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Contesto Delimitato</a:t>
          </a:r>
          <a:r>
            <a:rPr lang="it-IT" sz="1100" kern="1200"/>
            <a:t>: delimitatori espliciti (es. triple backtick, XML, etc.) garantiscono chiarezza tra prompt e output.</a:t>
          </a:r>
          <a:endParaRPr lang="en-US" sz="1100" kern="1200"/>
        </a:p>
      </dsp:txBody>
      <dsp:txXfrm>
        <a:off x="1075854" y="2125033"/>
        <a:ext cx="1836529" cy="779133"/>
      </dsp:txXfrm>
    </dsp:sp>
    <dsp:sp modelId="{0647E01C-CD50-45B4-960F-AF139865E113}">
      <dsp:nvSpPr>
        <dsp:cNvPr id="0" name=""/>
        <dsp:cNvSpPr/>
      </dsp:nvSpPr>
      <dsp:spPr>
        <a:xfrm>
          <a:off x="3232384" y="2125033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EE3344-60A9-472A-A4F1-3F5C548994F8}">
      <dsp:nvSpPr>
        <dsp:cNvPr id="0" name=""/>
        <dsp:cNvSpPr/>
      </dsp:nvSpPr>
      <dsp:spPr>
        <a:xfrm>
          <a:off x="3396002" y="2288651"/>
          <a:ext cx="451897" cy="451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BA685-FE20-4B77-B509-3DCD555A4DAC}">
      <dsp:nvSpPr>
        <dsp:cNvPr id="0" name=""/>
        <dsp:cNvSpPr/>
      </dsp:nvSpPr>
      <dsp:spPr>
        <a:xfrm>
          <a:off x="4178475" y="2125033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Zero-shot Setting</a:t>
          </a:r>
          <a:r>
            <a:rPr lang="it-IT" sz="1100" kern="1200"/>
            <a:t>: nessun esempio fornito; il modello generalizza direttamente dalle istruzioni.</a:t>
          </a:r>
          <a:endParaRPr lang="en-US" sz="1100" kern="1200"/>
        </a:p>
      </dsp:txBody>
      <dsp:txXfrm>
        <a:off x="4178475" y="2125033"/>
        <a:ext cx="1836529" cy="779133"/>
      </dsp:txXfrm>
    </dsp:sp>
    <dsp:sp modelId="{E2CA2C40-15C2-4E48-9E8A-CA570010FCA1}">
      <dsp:nvSpPr>
        <dsp:cNvPr id="0" name=""/>
        <dsp:cNvSpPr/>
      </dsp:nvSpPr>
      <dsp:spPr>
        <a:xfrm>
          <a:off x="129763" y="3759130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AE7BE-4CD3-4DEC-8E0E-020B7AFB62AD}">
      <dsp:nvSpPr>
        <dsp:cNvPr id="0" name=""/>
        <dsp:cNvSpPr/>
      </dsp:nvSpPr>
      <dsp:spPr>
        <a:xfrm>
          <a:off x="293381" y="3922748"/>
          <a:ext cx="451897" cy="4518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A0B7E-FC6E-403D-859F-9CCCBFD1FFE7}">
      <dsp:nvSpPr>
        <dsp:cNvPr id="0" name=""/>
        <dsp:cNvSpPr/>
      </dsp:nvSpPr>
      <dsp:spPr>
        <a:xfrm>
          <a:off x="1075854" y="3759130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Vincoli Espliciti</a:t>
          </a:r>
          <a:r>
            <a:rPr lang="it-IT" sz="1100" kern="1200"/>
            <a:t>: regole chiare per guidare la valutazione della risposta.</a:t>
          </a:r>
          <a:endParaRPr lang="en-US" sz="1100" kern="1200"/>
        </a:p>
      </dsp:txBody>
      <dsp:txXfrm>
        <a:off x="1075854" y="3759130"/>
        <a:ext cx="1836529" cy="779133"/>
      </dsp:txXfrm>
    </dsp:sp>
    <dsp:sp modelId="{0FF52020-EF7B-4975-959C-4956AD9A1180}">
      <dsp:nvSpPr>
        <dsp:cNvPr id="0" name=""/>
        <dsp:cNvSpPr/>
      </dsp:nvSpPr>
      <dsp:spPr>
        <a:xfrm>
          <a:off x="3232384" y="3759130"/>
          <a:ext cx="779133" cy="77913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AA116-4DAF-4295-ADB1-A710581B5435}">
      <dsp:nvSpPr>
        <dsp:cNvPr id="0" name=""/>
        <dsp:cNvSpPr/>
      </dsp:nvSpPr>
      <dsp:spPr>
        <a:xfrm>
          <a:off x="3396002" y="3922748"/>
          <a:ext cx="451897" cy="45189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E75A8-4180-4D40-8013-439FF12C8FFB}">
      <dsp:nvSpPr>
        <dsp:cNvPr id="0" name=""/>
        <dsp:cNvSpPr/>
      </dsp:nvSpPr>
      <dsp:spPr>
        <a:xfrm>
          <a:off x="4178475" y="3759130"/>
          <a:ext cx="1836529" cy="77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Sampling Deterministico</a:t>
          </a:r>
          <a:r>
            <a:rPr lang="it-IT" sz="1100" kern="1200"/>
            <a:t>: temperature = 0 per risposte </a:t>
          </a:r>
          <a:r>
            <a:rPr lang="it-IT" sz="1100" b="1" kern="1200"/>
            <a:t>coerenti e ripetibili</a:t>
          </a:r>
          <a:r>
            <a:rPr lang="it-IT" sz="1100" kern="1200"/>
            <a:t>.</a:t>
          </a:r>
          <a:endParaRPr lang="en-US" sz="1100" kern="1200"/>
        </a:p>
      </dsp:txBody>
      <dsp:txXfrm>
        <a:off x="4178475" y="3759130"/>
        <a:ext cx="1836529" cy="779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CB4F4-AF12-49DC-9619-96C32E4B9159}">
      <dsp:nvSpPr>
        <dsp:cNvPr id="0" name=""/>
        <dsp:cNvSpPr/>
      </dsp:nvSpPr>
      <dsp:spPr>
        <a:xfrm>
          <a:off x="1161032" y="339400"/>
          <a:ext cx="773613" cy="773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2C57D-7B0D-44B0-A5BE-4DE644C15A79}">
      <dsp:nvSpPr>
        <dsp:cNvPr id="0" name=""/>
        <dsp:cNvSpPr/>
      </dsp:nvSpPr>
      <dsp:spPr>
        <a:xfrm>
          <a:off x="688268" y="1439144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 err="1"/>
            <a:t>Role</a:t>
          </a:r>
          <a:r>
            <a:rPr lang="it-IT" sz="1200" b="1" kern="1200" dirty="0"/>
            <a:t> </a:t>
          </a:r>
          <a:r>
            <a:rPr lang="it-IT" sz="1200" b="1" kern="1200" dirty="0" err="1"/>
            <a:t>prompting</a:t>
          </a:r>
          <a:r>
            <a:rPr lang="it-IT" sz="1200" b="1" kern="1200" dirty="0"/>
            <a:t>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 Il modello assume il ruolo di AI-</a:t>
          </a:r>
          <a:r>
            <a:rPr lang="it-IT" sz="1200" kern="1200" dirty="0" err="1"/>
            <a:t>bias</a:t>
          </a:r>
          <a:r>
            <a:rPr lang="it-IT" sz="1200" kern="1200" dirty="0"/>
            <a:t> auditor con istruzioni chiare nel messaggio system.</a:t>
          </a:r>
          <a:endParaRPr lang="en-US" sz="1200" kern="1200" dirty="0"/>
        </a:p>
      </dsp:txBody>
      <dsp:txXfrm>
        <a:off x="688268" y="1439144"/>
        <a:ext cx="1719140" cy="1063718"/>
      </dsp:txXfrm>
    </dsp:sp>
    <dsp:sp modelId="{59077ED3-CCE8-4B27-BB25-C54327EFF15E}">
      <dsp:nvSpPr>
        <dsp:cNvPr id="0" name=""/>
        <dsp:cNvSpPr/>
      </dsp:nvSpPr>
      <dsp:spPr>
        <a:xfrm>
          <a:off x="3181022" y="339400"/>
          <a:ext cx="773613" cy="773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516F6-D61C-44F8-9830-5D4AABBA9A05}">
      <dsp:nvSpPr>
        <dsp:cNvPr id="0" name=""/>
        <dsp:cNvSpPr/>
      </dsp:nvSpPr>
      <dsp:spPr>
        <a:xfrm>
          <a:off x="2708258" y="1439144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Istruzioni strutturate: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Prompt suddiviso in sezioni obbligatorie numerate, ciascuna con vincoli specifici.</a:t>
          </a:r>
          <a:endParaRPr lang="en-US" sz="1200" kern="1200" dirty="0"/>
        </a:p>
      </dsp:txBody>
      <dsp:txXfrm>
        <a:off x="2708258" y="1439144"/>
        <a:ext cx="1719140" cy="1063718"/>
      </dsp:txXfrm>
    </dsp:sp>
    <dsp:sp modelId="{AFC96CC8-4522-4A75-AF41-092D35091CBB}">
      <dsp:nvSpPr>
        <dsp:cNvPr id="0" name=""/>
        <dsp:cNvSpPr/>
      </dsp:nvSpPr>
      <dsp:spPr>
        <a:xfrm>
          <a:off x="5201012" y="339400"/>
          <a:ext cx="773613" cy="773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323F9-A455-4E49-AC1E-626554DEAFA4}">
      <dsp:nvSpPr>
        <dsp:cNvPr id="0" name=""/>
        <dsp:cNvSpPr/>
      </dsp:nvSpPr>
      <dsp:spPr>
        <a:xfrm>
          <a:off x="4728248" y="1439144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Output controllato (</a:t>
          </a:r>
          <a:r>
            <a:rPr lang="it-IT" sz="1200" b="1" kern="1200" dirty="0" err="1"/>
            <a:t>Markdown</a:t>
          </a:r>
          <a:r>
            <a:rPr lang="it-IT" sz="1200" b="1" kern="1200" dirty="0"/>
            <a:t> + JSON): </a:t>
          </a:r>
          <a:r>
            <a:rPr lang="it-IT" sz="1200" kern="1200" dirty="0"/>
            <a:t>Richiesta esplicita di formattazione in </a:t>
          </a:r>
          <a:r>
            <a:rPr lang="it-IT" sz="1200" kern="1200" dirty="0" err="1"/>
            <a:t>Markdown</a:t>
          </a:r>
          <a:r>
            <a:rPr lang="it-IT" sz="1200" kern="1200" dirty="0"/>
            <a:t> e inclusione di dati JSON preformattati.</a:t>
          </a:r>
          <a:endParaRPr lang="en-US" sz="1200" kern="1200" dirty="0"/>
        </a:p>
      </dsp:txBody>
      <dsp:txXfrm>
        <a:off x="4728248" y="1439144"/>
        <a:ext cx="1719140" cy="1063718"/>
      </dsp:txXfrm>
    </dsp:sp>
    <dsp:sp modelId="{8A4AC1D3-E0B4-4439-98F3-CE050AF36BE5}">
      <dsp:nvSpPr>
        <dsp:cNvPr id="0" name=""/>
        <dsp:cNvSpPr/>
      </dsp:nvSpPr>
      <dsp:spPr>
        <a:xfrm>
          <a:off x="1161032" y="2932647"/>
          <a:ext cx="773613" cy="773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87ECF-F6F4-46F2-9105-1514C86F161C}">
      <dsp:nvSpPr>
        <dsp:cNvPr id="0" name=""/>
        <dsp:cNvSpPr/>
      </dsp:nvSpPr>
      <dsp:spPr>
        <a:xfrm>
          <a:off x="688268" y="4032391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Zero-shot </a:t>
          </a:r>
          <a:r>
            <a:rPr lang="it-IT" sz="1200" b="1" kern="1200" dirty="0" err="1"/>
            <a:t>prompting</a:t>
          </a:r>
          <a:r>
            <a:rPr lang="it-IT" sz="1200" b="1" kern="1200" dirty="0"/>
            <a:t>: </a:t>
          </a:r>
          <a:r>
            <a:rPr lang="it-IT" sz="1200" kern="1200" dirty="0"/>
            <a:t>Nessun esempio fornito, solo specifiche testuali.</a:t>
          </a:r>
          <a:endParaRPr lang="en-US" sz="1200" kern="1200" dirty="0"/>
        </a:p>
      </dsp:txBody>
      <dsp:txXfrm>
        <a:off x="688268" y="4032391"/>
        <a:ext cx="1719140" cy="1063718"/>
      </dsp:txXfrm>
    </dsp:sp>
    <dsp:sp modelId="{CF518104-AF75-43D6-8DAC-8613F664E1C6}">
      <dsp:nvSpPr>
        <dsp:cNvPr id="0" name=""/>
        <dsp:cNvSpPr/>
      </dsp:nvSpPr>
      <dsp:spPr>
        <a:xfrm>
          <a:off x="3181022" y="2932647"/>
          <a:ext cx="773613" cy="773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B96C7-5FBC-4207-851E-931B9277359A}">
      <dsp:nvSpPr>
        <dsp:cNvPr id="0" name=""/>
        <dsp:cNvSpPr/>
      </dsp:nvSpPr>
      <dsp:spPr>
        <a:xfrm>
          <a:off x="2708258" y="4032391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Contesto delimitato: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I blocchi (A, B, C) sono chiaramente separati e annotati nel prompt.</a:t>
          </a:r>
          <a:endParaRPr lang="en-US" sz="1200" kern="1200" dirty="0"/>
        </a:p>
      </dsp:txBody>
      <dsp:txXfrm>
        <a:off x="2708258" y="4032391"/>
        <a:ext cx="1719140" cy="1063718"/>
      </dsp:txXfrm>
    </dsp:sp>
    <dsp:sp modelId="{AC7D2C69-B243-4B6E-9B45-04A987BFCC47}">
      <dsp:nvSpPr>
        <dsp:cNvPr id="0" name=""/>
        <dsp:cNvSpPr/>
      </dsp:nvSpPr>
      <dsp:spPr>
        <a:xfrm>
          <a:off x="5201012" y="2932647"/>
          <a:ext cx="773613" cy="7736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F1ED5-43BF-4037-BFBE-A2DD75D51C41}">
      <dsp:nvSpPr>
        <dsp:cNvPr id="0" name=""/>
        <dsp:cNvSpPr/>
      </dsp:nvSpPr>
      <dsp:spPr>
        <a:xfrm>
          <a:off x="4728248" y="4032391"/>
          <a:ext cx="1719140" cy="10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Controllo sul </a:t>
          </a:r>
          <a:r>
            <a:rPr lang="it-IT" sz="1200" b="1" kern="1200" dirty="0" err="1"/>
            <a:t>decoding</a:t>
          </a:r>
          <a:r>
            <a:rPr lang="it-IT" sz="1200" b="1" kern="1200" dirty="0"/>
            <a:t>: </a:t>
          </a:r>
          <a:r>
            <a:rPr lang="it-IT" sz="1200" kern="1200" dirty="0"/>
            <a:t>temperature = 0.25 per ridurre la variabilità e massimizzare la coerenza.</a:t>
          </a:r>
          <a:endParaRPr lang="en-US" sz="1200" kern="1200" dirty="0"/>
        </a:p>
      </dsp:txBody>
      <dsp:txXfrm>
        <a:off x="4728248" y="4032391"/>
        <a:ext cx="1719140" cy="1063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24FE6-7D65-4666-95FD-14F5810D2999}" type="datetimeFigureOut">
              <a:rPr lang="it-IT" smtClean="0"/>
              <a:t>26/07/2025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2659B-1499-496B-95E6-0648C9C5A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74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46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451DD-4A36-C973-D098-4D1D95F77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8CB398-FD12-9F6C-5E3F-121370E0B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248CDA-9816-507F-A65D-FFBF8000A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070C72-B025-FEA8-C44D-6DDE06F4E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214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3DC2-F45E-20BE-091F-B4A44A06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ECAF2C-F701-EA6A-4A15-565F1D2F0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51DE30-82A4-4839-5511-55B0482F1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49C8E-F213-A556-91C4-4321B6194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633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88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47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9E63A-50C6-E7FF-B9B6-1E1530AF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E03C53-C97B-1F5D-444B-1ED797D11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1908A-B525-0746-D965-0C561CDF0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466D39-62C5-F50D-51B7-DEBEF406F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74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BDDB7-8F81-3DCA-CD99-E05CDE8E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73E484-67A3-9424-1762-0F600270A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8A3626-E7B7-6734-D218-5A96B8F0A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D5C6E-6790-3D6C-D79B-18256837E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0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3AC4E-933D-3BF7-640E-B5970D72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DDBFB6-7350-76D3-1A65-64DEB5F4B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26EA92-0057-B29D-7B3F-58C2ACC29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4BDD2E-E391-7B03-6E7C-05B79B05F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99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32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E8EF-8BCC-DDA6-F749-79187796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E02F63-07D1-0D89-E1E4-F55C3D872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C14F46-F6C4-8C24-7C7B-652A638E9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27BB9-3608-D25B-35FD-697588004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58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726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13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298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87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181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56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76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82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19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7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5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2300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2659B-1499-496B-95E6-0648C9C5A3D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15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4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6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7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34" r:id="rId6"/>
    <p:sldLayoutId id="2147483730" r:id="rId7"/>
    <p:sldLayoutId id="2147483731" r:id="rId8"/>
    <p:sldLayoutId id="2147483732" r:id="rId9"/>
    <p:sldLayoutId id="2147483733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jpg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jpe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svg"/><Relationship Id="rId5" Type="http://schemas.openxmlformats.org/officeDocument/2006/relationships/image" Target="../media/image104.svg"/><Relationship Id="rId10" Type="http://schemas.openxmlformats.org/officeDocument/2006/relationships/image" Target="../media/image17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A89F1-5B79-8EB3-4DA2-C0275EAE7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556148" cy="39776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6500" dirty="0" err="1"/>
              <a:t>Static</a:t>
            </a:r>
            <a:r>
              <a:rPr lang="it-IT" sz="6500" dirty="0"/>
              <a:t> Images Network Analyzer</a:t>
            </a:r>
            <a:br>
              <a:rPr lang="it-IT" sz="6500" dirty="0"/>
            </a:br>
            <a:endParaRPr lang="it-IT" sz="65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970A65-6818-B66A-30F3-F26D74194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145" y="4868146"/>
            <a:ext cx="5577839" cy="131673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/>
              <a:t>Sofia Manno</a:t>
            </a:r>
          </a:p>
          <a:p>
            <a:pPr>
              <a:lnSpc>
                <a:spcPct val="100000"/>
              </a:lnSpc>
            </a:pPr>
            <a:r>
              <a:rPr lang="it-IT" sz="2000" dirty="0"/>
              <a:t>Cristiano Pistorio </a:t>
            </a:r>
          </a:p>
          <a:p>
            <a:pPr>
              <a:lnSpc>
                <a:spcPct val="100000"/>
              </a:lnSpc>
            </a:pPr>
            <a:r>
              <a:rPr lang="it-IT" sz="2000" dirty="0"/>
              <a:t>Giuliano </a:t>
            </a:r>
            <a:r>
              <a:rPr lang="it-IT" sz="2000" dirty="0" err="1"/>
              <a:t>Sicali</a:t>
            </a:r>
            <a:endParaRPr lang="it-I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CCF97-487D-D88F-25CF-11105B8B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74" r="4530" b="-3"/>
          <a:stretch>
            <a:fillRect/>
          </a:stretch>
        </p:blipFill>
        <p:spPr>
          <a:xfrm>
            <a:off x="7238682" y="836606"/>
            <a:ext cx="4413173" cy="51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25711E-AEDA-7E9D-694F-C04973DC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it-IT" b="1"/>
              <a:t>Architettura dello Script Prompting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4F75156-67BF-7B7A-9791-E4637894F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213239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64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6CB459E-7ADB-A489-75C1-458C6B53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29" y="1130956"/>
            <a:ext cx="10972741" cy="45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2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CDB4B-1EBA-32B3-902C-BC230330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90754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Maxi-Report Finale</a:t>
            </a:r>
            <a:br>
              <a:rPr lang="it-IT" dirty="0"/>
            </a:br>
            <a:r>
              <a:rPr lang="it-IT" sz="1800" dirty="0"/>
              <a:t>in formato Markdown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16B5A5-A96A-2BC5-E9F6-475B04598F57}"/>
              </a:ext>
            </a:extLst>
          </p:cNvPr>
          <p:cNvSpPr/>
          <p:nvPr/>
        </p:nvSpPr>
        <p:spPr>
          <a:xfrm>
            <a:off x="768856" y="1905000"/>
            <a:ext cx="2926844" cy="337184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i="1" dirty="0" err="1">
                <a:solidFill>
                  <a:schemeClr val="tx1"/>
                </a:solidFill>
              </a:rPr>
              <a:t>llm_audit.jsonl</a:t>
            </a:r>
            <a:endParaRPr lang="it-IT" sz="2400" i="1" dirty="0">
              <a:solidFill>
                <a:schemeClr val="tx1"/>
              </a:solidFill>
            </a:endParaRPr>
          </a:p>
          <a:p>
            <a:pPr algn="ctr"/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chemeClr val="tx1"/>
                </a:solidFill>
              </a:rPr>
              <a:t>id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prompt</a:t>
            </a:r>
          </a:p>
          <a:p>
            <a:pPr algn="ctr"/>
            <a:r>
              <a:rPr lang="it-IT" b="1" dirty="0" err="1">
                <a:solidFill>
                  <a:schemeClr val="tx1"/>
                </a:solidFill>
              </a:rPr>
              <a:t>model_name</a:t>
            </a:r>
            <a:endParaRPr lang="it-IT" b="1" dirty="0">
              <a:solidFill>
                <a:schemeClr val="tx1"/>
              </a:solidFill>
            </a:endParaRP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top_10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score</a:t>
            </a:r>
          </a:p>
          <a:p>
            <a:pPr algn="ctr"/>
            <a:r>
              <a:rPr lang="it-IT" b="1" dirty="0" err="1">
                <a:solidFill>
                  <a:schemeClr val="tx1"/>
                </a:solidFill>
              </a:rPr>
              <a:t>explanation</a:t>
            </a:r>
            <a:endParaRPr lang="it-IT" b="1" dirty="0">
              <a:solidFill>
                <a:schemeClr val="tx1"/>
              </a:solidFill>
            </a:endParaRP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confidence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63C834D-D1F2-3A9B-9158-FFEAA628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885B85D-D18A-BED9-1CA8-A9B94FD90663}"/>
              </a:ext>
            </a:extLst>
          </p:cNvPr>
          <p:cNvSpPr/>
          <p:nvPr/>
        </p:nvSpPr>
        <p:spPr>
          <a:xfrm>
            <a:off x="768856" y="5574792"/>
            <a:ext cx="10654288" cy="90754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L’imprecisione visiva di alcune immagini generate da </a:t>
            </a:r>
            <a:r>
              <a:rPr lang="it-IT" dirty="0" err="1">
                <a:solidFill>
                  <a:schemeClr val="tx1"/>
                </a:solidFill>
              </a:rPr>
              <a:t>Stable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Diffusion</a:t>
            </a:r>
            <a:r>
              <a:rPr lang="it-IT" dirty="0">
                <a:solidFill>
                  <a:schemeClr val="tx1"/>
                </a:solidFill>
              </a:rPr>
              <a:t> ha reso necessaria l’adozione di una soglia </a:t>
            </a:r>
            <a:r>
              <a:rPr lang="it-IT" b="1" dirty="0">
                <a:solidFill>
                  <a:schemeClr val="tx1"/>
                </a:solidFill>
              </a:rPr>
              <a:t>tollerante ma selettiva </a:t>
            </a:r>
            <a:r>
              <a:rPr lang="it-IT" b="1" dirty="0">
                <a:solidFill>
                  <a:schemeClr val="tx1"/>
                </a:solidFill>
                <a:sym typeface="Wingdings" panose="05000000000000000000" pitchFamily="2" charset="2"/>
              </a:rPr>
              <a:t> score &lt; 0.3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F392B5-A488-0434-2D3E-5AE1678081E9}"/>
              </a:ext>
            </a:extLst>
          </p:cNvPr>
          <p:cNvSpPr txBox="1"/>
          <p:nvPr/>
        </p:nvSpPr>
        <p:spPr>
          <a:xfrm>
            <a:off x="4381500" y="2076449"/>
            <a:ext cx="70416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FASI</a:t>
            </a:r>
          </a:p>
          <a:p>
            <a:pPr algn="ctr"/>
            <a:r>
              <a:rPr lang="it-IT" dirty="0">
                <a:solidFill>
                  <a:schemeClr val="accent6"/>
                </a:solidFill>
              </a:rPr>
              <a:t>______________________________________________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1.</a:t>
            </a:r>
            <a:r>
              <a:rPr lang="it-IT" dirty="0"/>
              <a:t> Ogni riga → un’immagine → una valutazione semantica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2.</a:t>
            </a:r>
            <a:r>
              <a:rPr lang="it-IT" dirty="0"/>
              <a:t> Filtro delle immagini </a:t>
            </a:r>
            <a:r>
              <a:rPr lang="it-IT" b="1" dirty="0"/>
              <a:t>incoerenti</a:t>
            </a:r>
            <a:r>
              <a:rPr lang="it-IT" dirty="0"/>
              <a:t> (score &lt; 0.3)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3.</a:t>
            </a:r>
            <a:r>
              <a:rPr lang="it-IT" dirty="0"/>
              <a:t> LLM riceve:</a:t>
            </a:r>
          </a:p>
          <a:p>
            <a:pPr algn="ctr"/>
            <a:r>
              <a:rPr lang="it-IT" dirty="0"/>
              <a:t>Statistiche globali (media, % incoerenti, </a:t>
            </a:r>
            <a:r>
              <a:rPr lang="it-IT" dirty="0" err="1"/>
              <a:t>dev</a:t>
            </a:r>
            <a:r>
              <a:rPr lang="it-IT" dirty="0"/>
              <a:t>. standard, …)</a:t>
            </a:r>
          </a:p>
          <a:p>
            <a:pPr algn="ctr"/>
            <a:r>
              <a:rPr lang="it-IT" dirty="0"/>
              <a:t>Elenco immagini incoerenti (prompt, top_10, </a:t>
            </a:r>
            <a:r>
              <a:rPr lang="it-IT" dirty="0" err="1"/>
              <a:t>worst_labels</a:t>
            </a:r>
            <a:r>
              <a:rPr lang="it-IT" dirty="0"/>
              <a:t>, </a:t>
            </a:r>
            <a:r>
              <a:rPr lang="it-IT" dirty="0" err="1"/>
              <a:t>explanation</a:t>
            </a:r>
            <a:r>
              <a:rPr lang="it-IT" dirty="0"/>
              <a:t>, score)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9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A7B09-2D89-4099-D6D9-18D453EB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684177-AEE6-1682-80B9-046824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it-IT" b="1"/>
              <a:t>Architettura dello Script Prompting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Segnaposto contenuto 3">
            <a:extLst>
              <a:ext uri="{FF2B5EF4-FFF2-40B4-BE49-F238E27FC236}">
                <a16:creationId xmlns:a16="http://schemas.microsoft.com/office/drawing/2014/main" id="{2536CD75-4BC8-38FA-4EAB-EE89F2EA3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38809"/>
              </p:ext>
            </p:extLst>
          </p:nvPr>
        </p:nvGraphicFramePr>
        <p:xfrm>
          <a:off x="4535134" y="711242"/>
          <a:ext cx="7135658" cy="5435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8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7289D-ADB7-0512-1362-273ED7CB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7196"/>
            <a:ext cx="6764496" cy="785630"/>
          </a:xfrm>
        </p:spPr>
        <p:txBody>
          <a:bodyPr/>
          <a:lstStyle/>
          <a:p>
            <a:r>
              <a:rPr lang="it-IT" sz="3600" dirty="0"/>
              <a:t>1. Statistiche aggregate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1BF220-2B8D-1092-D02C-2D776D1A7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861" y="2676766"/>
            <a:ext cx="3578844" cy="418123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it-IT" sz="1600" dirty="0"/>
              <a:t>Numero totale di immagini analizzate</a:t>
            </a:r>
          </a:p>
          <a:p>
            <a:pPr marL="342900" indent="-342900">
              <a:buAutoNum type="arabicPeriod"/>
            </a:pPr>
            <a:r>
              <a:rPr lang="it-IT" sz="1600" dirty="0"/>
              <a:t>Media, mediana, deviazione standard</a:t>
            </a:r>
          </a:p>
          <a:p>
            <a:pPr marL="342900" indent="-342900">
              <a:buAutoNum type="arabicPeriod"/>
            </a:pPr>
            <a:r>
              <a:rPr lang="it-IT" sz="1600" dirty="0"/>
              <a:t>% immagini incoerenti</a:t>
            </a:r>
          </a:p>
          <a:p>
            <a:pPr marL="342900" indent="-342900">
              <a:buAutoNum type="arabicPeriod"/>
            </a:pPr>
            <a:r>
              <a:rPr lang="it-IT" sz="1600" dirty="0"/>
              <a:t>Statistiche dettagliate sull’incoerenza per ciascun oggetto target e contesto utilizzato, permettendo così di capire quali combinazioni oggetto-contesto risultano più problematiche</a:t>
            </a:r>
            <a:endParaRPr lang="it-IT" sz="11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9E3E71-ECA7-B95F-2766-F1A785CD6056}"/>
              </a:ext>
            </a:extLst>
          </p:cNvPr>
          <p:cNvSpPr txBox="1"/>
          <p:nvPr/>
        </p:nvSpPr>
        <p:spPr>
          <a:xfrm>
            <a:off x="1334861" y="1343290"/>
            <a:ext cx="34167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200" b="1" i="1" dirty="0"/>
              <a:t>Quadro riassuntivo delle metriche globali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05A9E36-CB03-FC5E-3537-8D8B2BB8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77" y="1886010"/>
            <a:ext cx="4914062" cy="93779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02B2B-9337-3867-983F-D83C5AA53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4" y="3255640"/>
            <a:ext cx="2733354" cy="279516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B4F0DAE-9BC9-E398-1CCA-D8A3A633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68" y="3548824"/>
            <a:ext cx="3488583" cy="24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7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DAEA4-5E28-8088-1E80-6412BD48F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00941-DEC4-43E3-E301-738130B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54488"/>
            <a:ext cx="5063417" cy="785630"/>
          </a:xfrm>
        </p:spPr>
        <p:txBody>
          <a:bodyPr/>
          <a:lstStyle/>
          <a:p>
            <a:r>
              <a:rPr lang="it-IT" sz="3600" dirty="0"/>
              <a:t>2. Errori ricorrenti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856C91D-78C3-DF21-D1A3-D3EF7A0D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8427" b="49404"/>
          <a:stretch>
            <a:fillRect/>
          </a:stretch>
        </p:blipFill>
        <p:spPr>
          <a:xfrm>
            <a:off x="2072892" y="2702558"/>
            <a:ext cx="7424972" cy="508819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7DFCE5C-BBB4-57F3-763C-62EA14BDD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4667" y="1456615"/>
            <a:ext cx="3578844" cy="785630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Pattern di errore tipicamente riportati</a:t>
            </a:r>
          </a:p>
          <a:p>
            <a:pPr algn="ctr"/>
            <a:endParaRPr lang="it-IT" sz="2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29746B-198E-48C1-1FB2-04C3C0D80310}"/>
              </a:ext>
            </a:extLst>
          </p:cNvPr>
          <p:cNvSpPr txBox="1"/>
          <p:nvPr/>
        </p:nvSpPr>
        <p:spPr>
          <a:xfrm>
            <a:off x="5584625" y="1039953"/>
            <a:ext cx="4381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1600" dirty="0" err="1"/>
              <a:t>Misalignment</a:t>
            </a:r>
            <a:r>
              <a:rPr lang="it-IT" sz="1600" dirty="0"/>
              <a:t> con il contesto</a:t>
            </a:r>
          </a:p>
          <a:p>
            <a:pPr marL="342900" indent="-342900">
              <a:buAutoNum type="arabicPeriod"/>
            </a:pPr>
            <a:r>
              <a:rPr lang="it-IT" sz="1600" dirty="0" err="1"/>
              <a:t>Overgeneralizzazione</a:t>
            </a:r>
            <a:endParaRPr lang="it-IT" sz="1600" dirty="0"/>
          </a:p>
          <a:p>
            <a:pPr marL="342900" indent="-342900">
              <a:buAutoNum type="arabicPeriod"/>
            </a:pPr>
            <a:r>
              <a:rPr lang="it-IT" sz="1600" dirty="0"/>
              <a:t>Mancato riconoscimento dell’oggetto target</a:t>
            </a:r>
          </a:p>
          <a:p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A65F97-CCAD-2134-8D02-7AB39FC9FC4B}"/>
              </a:ext>
            </a:extLst>
          </p:cNvPr>
          <p:cNvSpPr txBox="1"/>
          <p:nvPr/>
        </p:nvSpPr>
        <p:spPr>
          <a:xfrm>
            <a:off x="521208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0BECAD7-5A47-6049-F452-09B9721A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7" y="3428999"/>
            <a:ext cx="9690637" cy="2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0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F5EA-A2B9-9511-6ED9-96625958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A799C4-2086-3D9E-A55F-6A0BB51D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7196"/>
            <a:ext cx="6764496" cy="785630"/>
          </a:xfrm>
        </p:spPr>
        <p:txBody>
          <a:bodyPr/>
          <a:lstStyle/>
          <a:p>
            <a:r>
              <a:rPr lang="it-IT" sz="3600" dirty="0"/>
              <a:t>3. Immagini Incoerenti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2F8F92D-2B52-B94F-87AC-E5FD89FD6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9479" y="1554194"/>
            <a:ext cx="5165725" cy="443996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067ED6-0339-81C5-9C65-C9B0566F8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2667000"/>
            <a:ext cx="3991800" cy="2933700"/>
          </a:xfrm>
        </p:spPr>
        <p:txBody>
          <a:bodyPr>
            <a:normAutofit/>
          </a:bodyPr>
          <a:lstStyle/>
          <a:p>
            <a:pPr algn="ctr"/>
            <a:endParaRPr lang="it-IT" sz="2000" b="1" dirty="0"/>
          </a:p>
          <a:p>
            <a:pPr marL="342900" indent="-342900">
              <a:buAutoNum type="arabicPeriod"/>
            </a:pPr>
            <a:r>
              <a:rPr lang="it-IT" sz="1600" dirty="0"/>
              <a:t>Nome dell’immagine</a:t>
            </a:r>
          </a:p>
          <a:p>
            <a:pPr marL="342900" indent="-342900">
              <a:buAutoNum type="arabicPeriod"/>
            </a:pPr>
            <a:r>
              <a:rPr lang="it-IT" sz="1600" dirty="0"/>
              <a:t>Prompt usato per generarla</a:t>
            </a:r>
          </a:p>
          <a:p>
            <a:pPr marL="342900" indent="-342900">
              <a:buAutoNum type="arabicPeriod"/>
            </a:pPr>
            <a:r>
              <a:rPr lang="it-IT" sz="1600" dirty="0"/>
              <a:t>Le 3 predizioni meno coerenti («worst labels»)</a:t>
            </a:r>
          </a:p>
          <a:p>
            <a:pPr marL="342900" indent="-342900">
              <a:buAutoNum type="arabicPeriod"/>
            </a:pPr>
            <a:r>
              <a:rPr lang="it-IT" sz="1600" dirty="0"/>
              <a:t>Testo con cui LLM giustifica perché tali predizioni sono considerate incoerenti rispetto al prompt</a:t>
            </a:r>
            <a:endParaRPr lang="it-IT" sz="11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C4D626-0714-7231-9ECD-D9A3AE524121}"/>
              </a:ext>
            </a:extLst>
          </p:cNvPr>
          <p:cNvSpPr txBox="1"/>
          <p:nvPr/>
        </p:nvSpPr>
        <p:spPr>
          <a:xfrm>
            <a:off x="1148004" y="1418918"/>
            <a:ext cx="4591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Lista dettagliata di tutte le immagini considerate incoerenti (score&lt;0.3)</a:t>
            </a:r>
          </a:p>
          <a:p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5EA3492-EACD-9AFC-31EB-1BDB5087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81" y="2776389"/>
            <a:ext cx="6612162" cy="130522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7806CA5-61FF-4029-F2BB-6A9CD293F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81" y="4015782"/>
            <a:ext cx="6612162" cy="59062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FE241AE-1A2D-1D56-E3F9-91B0CFD7F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481" y="4545032"/>
            <a:ext cx="6612162" cy="5787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B69A0CC-0803-1E75-A2AF-1B956CE31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481" y="5112148"/>
            <a:ext cx="6612162" cy="6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7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8CD52-3807-8011-FEE8-5A85F294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60342" cy="678942"/>
          </a:xfrm>
        </p:spPr>
        <p:txBody>
          <a:bodyPr/>
          <a:lstStyle/>
          <a:p>
            <a:r>
              <a:rPr lang="it-IT" sz="3600" dirty="0"/>
              <a:t>4. Analisi dei </a:t>
            </a:r>
            <a:r>
              <a:rPr lang="it-IT" sz="3600" dirty="0" err="1"/>
              <a:t>logits</a:t>
            </a:r>
            <a:endParaRPr lang="it-IT" sz="36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C3BCCAE-304A-21D5-06E9-077BC24C2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3922" y="978408"/>
            <a:ext cx="3831761" cy="1474141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it-IT" sz="1600" dirty="0" err="1"/>
              <a:t>Logit</a:t>
            </a:r>
            <a:r>
              <a:rPr lang="it-IT" sz="1600" dirty="0"/>
              <a:t> medio</a:t>
            </a:r>
          </a:p>
          <a:p>
            <a:pPr marL="457200" indent="-457200">
              <a:buAutoNum type="arabicPeriod"/>
            </a:pPr>
            <a:r>
              <a:rPr lang="it-IT" sz="1600" dirty="0"/>
              <a:t>Deviazione standard</a:t>
            </a:r>
          </a:p>
          <a:p>
            <a:pPr marL="457200" indent="-457200">
              <a:buAutoNum type="arabicPeriod"/>
            </a:pPr>
            <a:r>
              <a:rPr lang="it-IT" sz="1600" dirty="0"/>
              <a:t>Elenco delle 5 immagini con i </a:t>
            </a:r>
            <a:r>
              <a:rPr lang="it-IT" sz="1600" dirty="0" err="1"/>
              <a:t>logits</a:t>
            </a:r>
            <a:r>
              <a:rPr lang="it-IT" sz="1600" dirty="0"/>
              <a:t> più alti per quella classe</a:t>
            </a:r>
          </a:p>
          <a:p>
            <a:pPr marL="457200" indent="-457200">
              <a:buAutoNum type="arabicPeriod"/>
            </a:pPr>
            <a:r>
              <a:rPr lang="it-IT" sz="1600" dirty="0"/>
              <a:t>Un commento sui potenziali </a:t>
            </a:r>
            <a:r>
              <a:rPr lang="it-IT" sz="1600" dirty="0" err="1"/>
              <a:t>bias</a:t>
            </a:r>
            <a:r>
              <a:rPr lang="it-IT" sz="1600" dirty="0"/>
              <a:t> che spiegano l’attivazione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B1EF61-80B5-4810-1C2F-8EBC2316D4D5}"/>
              </a:ext>
            </a:extLst>
          </p:cNvPr>
          <p:cNvSpPr txBox="1"/>
          <p:nvPr/>
        </p:nvSpPr>
        <p:spPr>
          <a:xfrm>
            <a:off x="949789" y="1514169"/>
            <a:ext cx="3831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Relative a specifiche classi problematiche predette spesso in modo errato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6ADFD25-1EEB-59A6-0C5C-F7A3A74E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36" y="2714498"/>
            <a:ext cx="7535327" cy="8668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D049BE9-7F8E-5A72-48C4-8C26B0EF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89" y="4003616"/>
            <a:ext cx="8564170" cy="24387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2BB6F-FC6C-7063-7D1D-308725D5D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98" y="3879773"/>
            <a:ext cx="888806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41092B2-840E-956D-852C-61C568E6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2" y="143645"/>
            <a:ext cx="3670732" cy="332623"/>
          </a:xfrm>
          <a:prstGeom prst="rect">
            <a:avLst/>
          </a:prstGeom>
        </p:spPr>
      </p:pic>
      <p:pic>
        <p:nvPicPr>
          <p:cNvPr id="8" name="Immagine 7" descr="Immagine che contiene interno, muro, tazza di caffè, piastrella&#10;&#10;Il contenuto generato dall'IA potrebbe non essere corretto.">
            <a:extLst>
              <a:ext uri="{FF2B5EF4-FFF2-40B4-BE49-F238E27FC236}">
                <a16:creationId xmlns:a16="http://schemas.microsoft.com/office/drawing/2014/main" id="{D3248CCA-00B9-4AF4-58D2-C064D27D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47" y="835390"/>
            <a:ext cx="2776751" cy="2776751"/>
          </a:xfrm>
          <a:prstGeom prst="rect">
            <a:avLst/>
          </a:prstGeom>
        </p:spPr>
      </p:pic>
      <p:pic>
        <p:nvPicPr>
          <p:cNvPr id="10" name="Immagine 9" descr="Immagine che contiene interno, muro, cilindro, saliera/shaker&#10;&#10;Il contenuto generato dall'IA potrebbe non essere corretto.">
            <a:extLst>
              <a:ext uri="{FF2B5EF4-FFF2-40B4-BE49-F238E27FC236}">
                <a16:creationId xmlns:a16="http://schemas.microsoft.com/office/drawing/2014/main" id="{368C9B5D-7E07-A3A0-EF7A-BA0E6D25E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48" y="835389"/>
            <a:ext cx="2776751" cy="2776751"/>
          </a:xfrm>
          <a:prstGeom prst="rect">
            <a:avLst/>
          </a:prstGeom>
        </p:spPr>
      </p:pic>
      <p:pic>
        <p:nvPicPr>
          <p:cNvPr id="12" name="Immagine 11" descr="Immagine che contiene interno, muro, Rubinetterie, rubinetto&#10;&#10;Il contenuto generato dall'IA potrebbe non essere corretto.">
            <a:extLst>
              <a:ext uri="{FF2B5EF4-FFF2-40B4-BE49-F238E27FC236}">
                <a16:creationId xmlns:a16="http://schemas.microsoft.com/office/drawing/2014/main" id="{AB5120BD-852C-7299-67CF-83779A024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49" y="835389"/>
            <a:ext cx="2776751" cy="2776751"/>
          </a:xfrm>
          <a:prstGeom prst="rect">
            <a:avLst/>
          </a:prstGeom>
        </p:spPr>
      </p:pic>
      <p:pic>
        <p:nvPicPr>
          <p:cNvPr id="14" name="Immagine 13" descr="Immagine che contiene muro, interno, specchio, interior design&#10;&#10;Il contenuto generato dall'IA potrebbe non essere corretto.">
            <a:extLst>
              <a:ext uri="{FF2B5EF4-FFF2-40B4-BE49-F238E27FC236}">
                <a16:creationId xmlns:a16="http://schemas.microsoft.com/office/drawing/2014/main" id="{FC44EE4C-BB66-A2CE-BB0B-B8A0F680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5" y="3772437"/>
            <a:ext cx="2776750" cy="2776750"/>
          </a:xfrm>
          <a:prstGeom prst="rect">
            <a:avLst/>
          </a:prstGeom>
        </p:spPr>
      </p:pic>
      <p:pic>
        <p:nvPicPr>
          <p:cNvPr id="16" name="Immagine 15" descr="Immagine che contiene interno, cuscino, Cuscino decorativo, bianco&#10;&#10;Il contenuto generato dall'IA potrebbe non essere corretto.">
            <a:extLst>
              <a:ext uri="{FF2B5EF4-FFF2-40B4-BE49-F238E27FC236}">
                <a16:creationId xmlns:a16="http://schemas.microsoft.com/office/drawing/2014/main" id="{43445967-E00F-19D2-70C0-B42A8F4CE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74" y="3772437"/>
            <a:ext cx="2776750" cy="2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26D2-0901-43C4-563B-321F60B0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rba, mela, frutto, aria aperta&#10;&#10;Il contenuto generato dall'IA potrebbe non essere corretto.">
            <a:extLst>
              <a:ext uri="{FF2B5EF4-FFF2-40B4-BE49-F238E27FC236}">
                <a16:creationId xmlns:a16="http://schemas.microsoft.com/office/drawing/2014/main" id="{3AF61736-3A25-82D2-B044-BD52629F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46" y="835388"/>
            <a:ext cx="2776750" cy="2776750"/>
          </a:xfrm>
          <a:prstGeom prst="rect">
            <a:avLst/>
          </a:prstGeom>
        </p:spPr>
      </p:pic>
      <p:pic>
        <p:nvPicPr>
          <p:cNvPr id="7" name="Immagine 6" descr="Immagine che contiene erba, cilindro, aria aperta, bottiglia&#10;&#10;Il contenuto generato dall'IA potrebbe non essere corretto.">
            <a:extLst>
              <a:ext uri="{FF2B5EF4-FFF2-40B4-BE49-F238E27FC236}">
                <a16:creationId xmlns:a16="http://schemas.microsoft.com/office/drawing/2014/main" id="{B6C91354-BC44-1BDA-6C09-4D4EED04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47" y="835388"/>
            <a:ext cx="2776750" cy="2776750"/>
          </a:xfrm>
          <a:prstGeom prst="rect">
            <a:avLst/>
          </a:prstGeom>
        </p:spPr>
      </p:pic>
      <p:pic>
        <p:nvPicPr>
          <p:cNvPr id="4" name="Immagine 3" descr="Immagine che contiene mela, frutto, Granny Smith, cibo&#10;&#10;Il contenuto generato dall'IA potrebbe non essere corretto.">
            <a:extLst>
              <a:ext uri="{FF2B5EF4-FFF2-40B4-BE49-F238E27FC236}">
                <a16:creationId xmlns:a16="http://schemas.microsoft.com/office/drawing/2014/main" id="{B25F1325-23D7-318E-C674-22FEE896A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46" y="835388"/>
            <a:ext cx="2776751" cy="2776751"/>
          </a:xfrm>
          <a:prstGeom prst="rect">
            <a:avLst/>
          </a:prstGeom>
        </p:spPr>
      </p:pic>
      <p:pic>
        <p:nvPicPr>
          <p:cNvPr id="15" name="Immagine 14" descr="Immagine che contiene mela, frutto, Cibo naturale, Granny Smith&#10;&#10;Il contenuto generato dall'IA potrebbe non essere corretto.">
            <a:extLst>
              <a:ext uri="{FF2B5EF4-FFF2-40B4-BE49-F238E27FC236}">
                <a16:creationId xmlns:a16="http://schemas.microsoft.com/office/drawing/2014/main" id="{C248A5D1-C2FF-26CD-B167-A4429CEFF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5" y="3772437"/>
            <a:ext cx="2776750" cy="2776750"/>
          </a:xfrm>
          <a:prstGeom prst="rect">
            <a:avLst/>
          </a:prstGeom>
        </p:spPr>
      </p:pic>
      <p:pic>
        <p:nvPicPr>
          <p:cNvPr id="18" name="Immagine 17" descr="Immagine che contiene frutto, mela, Granny Smith, cibo&#10;&#10;Il contenuto generato dall'IA potrebbe non essere corretto.">
            <a:extLst>
              <a:ext uri="{FF2B5EF4-FFF2-40B4-BE49-F238E27FC236}">
                <a16:creationId xmlns:a16="http://schemas.microsoft.com/office/drawing/2014/main" id="{E75A80DA-70AB-DF79-560D-87D09927E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74" y="3772437"/>
            <a:ext cx="2776750" cy="277675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089300A-B803-75F9-EFBF-13F87E503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27" y="140756"/>
            <a:ext cx="4020421" cy="3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9A6F0C-3ECA-F077-F0B8-3283ACA0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6358563" cy="2459736"/>
          </a:xfrm>
        </p:spPr>
        <p:txBody>
          <a:bodyPr/>
          <a:lstStyle/>
          <a:p>
            <a:r>
              <a:rPr lang="it-IT" dirty="0" err="1"/>
              <a:t>Spurious</a:t>
            </a:r>
            <a:r>
              <a:rPr lang="it-IT" dirty="0"/>
              <a:t> </a:t>
            </a:r>
            <a:r>
              <a:rPr lang="it-IT" dirty="0" err="1"/>
              <a:t>Correlation</a:t>
            </a:r>
            <a:endParaRPr lang="it-IT" dirty="0"/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4474DA65-6F51-586A-DFCD-5ECF34C7C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898709"/>
              </p:ext>
            </p:extLst>
          </p:nvPr>
        </p:nvGraphicFramePr>
        <p:xfrm>
          <a:off x="6519673" y="1499616"/>
          <a:ext cx="5166360" cy="535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608D8B0-97BE-4BFA-689B-1D2F8FD8F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273" y="2759509"/>
            <a:ext cx="5020056" cy="3381756"/>
          </a:xfrm>
        </p:spPr>
        <p:txBody>
          <a:bodyPr>
            <a:noAutofit/>
          </a:bodyPr>
          <a:lstStyle/>
          <a:p>
            <a:r>
              <a:rPr lang="it-IT" i="0" dirty="0"/>
              <a:t>I modelli di classificazione visiva possono sviluppare </a:t>
            </a:r>
            <a:r>
              <a:rPr lang="it-IT" b="1" i="0" dirty="0" err="1"/>
              <a:t>bias</a:t>
            </a:r>
            <a:r>
              <a:rPr lang="it-IT" b="1" i="0" dirty="0"/>
              <a:t> cognitivi</a:t>
            </a:r>
            <a:r>
              <a:rPr lang="it-IT" i="0" dirty="0"/>
              <a:t>, influenzati da indizi spuri come il </a:t>
            </a:r>
            <a:r>
              <a:rPr lang="it-IT" b="1" i="0" dirty="0"/>
              <a:t>contesto</a:t>
            </a:r>
            <a:r>
              <a:rPr lang="it-IT" i="0" dirty="0"/>
              <a:t> o il colore dello sfondo. </a:t>
            </a:r>
          </a:p>
          <a:p>
            <a:r>
              <a:rPr lang="it-IT" i="0" dirty="0"/>
              <a:t>Questo fenomeno, noto come </a:t>
            </a:r>
            <a:r>
              <a:rPr lang="it-IT" b="1" i="0" dirty="0" err="1"/>
              <a:t>spurious</a:t>
            </a:r>
            <a:r>
              <a:rPr lang="it-IT" b="1" i="0" dirty="0"/>
              <a:t> </a:t>
            </a:r>
            <a:r>
              <a:rPr lang="it-IT" b="1" i="0" dirty="0" err="1"/>
              <a:t>correlation</a:t>
            </a:r>
            <a:r>
              <a:rPr lang="it-IT" i="0" dirty="0"/>
              <a:t>, compromette la </a:t>
            </a:r>
            <a:r>
              <a:rPr lang="it-IT" b="1" i="0" dirty="0"/>
              <a:t>robustezza</a:t>
            </a:r>
            <a:r>
              <a:rPr lang="it-IT" i="0" dirty="0"/>
              <a:t> e l'affidabilità del modello.</a:t>
            </a:r>
          </a:p>
          <a:p>
            <a:endParaRPr lang="it-IT" i="0" dirty="0"/>
          </a:p>
        </p:txBody>
      </p:sp>
    </p:spTree>
    <p:extLst>
      <p:ext uri="{BB962C8B-B14F-4D97-AF65-F5344CB8AC3E}">
        <p14:creationId xmlns:p14="http://schemas.microsoft.com/office/powerpoint/2010/main" val="407050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067A3-10AA-5E2F-5719-822578EB1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063EB6-E3E0-F387-E6A4-27037129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60342" cy="678942"/>
          </a:xfrm>
        </p:spPr>
        <p:txBody>
          <a:bodyPr/>
          <a:lstStyle/>
          <a:p>
            <a:r>
              <a:rPr lang="it-IT" sz="3600" dirty="0"/>
              <a:t>5. </a:t>
            </a:r>
            <a:r>
              <a:rPr lang="it-IT" sz="3600" dirty="0" err="1"/>
              <a:t>Bias</a:t>
            </a:r>
            <a:r>
              <a:rPr lang="it-IT" sz="3600" dirty="0"/>
              <a:t> principali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F43FA-4A12-077A-E010-580292C85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3922" y="978408"/>
            <a:ext cx="3831761" cy="147414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it-IT" sz="1600" dirty="0" err="1"/>
              <a:t>Bias</a:t>
            </a:r>
            <a:r>
              <a:rPr lang="it-IT" sz="1600" dirty="0"/>
              <a:t> contestuale</a:t>
            </a:r>
          </a:p>
          <a:p>
            <a:pPr marL="457200" indent="-457200">
              <a:buAutoNum type="arabicPeriod"/>
            </a:pPr>
            <a:r>
              <a:rPr lang="it-IT" sz="1600" dirty="0" err="1"/>
              <a:t>Bias</a:t>
            </a:r>
            <a:r>
              <a:rPr lang="it-IT" sz="1600" dirty="0"/>
              <a:t> riconoscimento oggetti</a:t>
            </a:r>
          </a:p>
          <a:p>
            <a:pPr marL="457200" indent="-457200">
              <a:buAutoNum type="arabicPeriod"/>
            </a:pPr>
            <a:r>
              <a:rPr lang="it-IT" sz="1600" dirty="0" err="1"/>
              <a:t>Bias</a:t>
            </a:r>
            <a:r>
              <a:rPr lang="it-IT" sz="1600" dirty="0"/>
              <a:t> da sovrageneralizzazione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20A238-C4AA-5A7B-CFB4-3040C6A5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14" y="2750058"/>
            <a:ext cx="5469972" cy="67894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67349-7C6C-49E5-6DF1-488A425F9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73" y="3857137"/>
            <a:ext cx="10391456" cy="21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62BA7-98C9-137C-FA41-40100C6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89DAA6-327E-0B1A-760A-549C22BE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7196"/>
            <a:ext cx="6764496" cy="785630"/>
          </a:xfrm>
        </p:spPr>
        <p:txBody>
          <a:bodyPr/>
          <a:lstStyle/>
          <a:p>
            <a:r>
              <a:rPr lang="it-IT" sz="3600" dirty="0"/>
              <a:t>6. Giudizio Finale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F3EBD0-0599-B8C5-6CB8-482E92998352}"/>
              </a:ext>
            </a:extLst>
          </p:cNvPr>
          <p:cNvSpPr txBox="1"/>
          <p:nvPr/>
        </p:nvSpPr>
        <p:spPr>
          <a:xfrm>
            <a:off x="521208" y="1371849"/>
            <a:ext cx="459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Valutazione finale della qualità e affidabilità del modello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D86B65C-5E27-8FBC-4893-C9F3E673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32" y="2269604"/>
            <a:ext cx="8525030" cy="53420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5C98E38-ED14-7543-77D4-DBE71E2CB7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960"/>
          <a:stretch>
            <a:fillRect/>
          </a:stretch>
        </p:blipFill>
        <p:spPr>
          <a:xfrm>
            <a:off x="2831206" y="2916493"/>
            <a:ext cx="6529588" cy="3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6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98D45E-518F-CB12-4706-78B1F0696201}"/>
              </a:ext>
            </a:extLst>
          </p:cNvPr>
          <p:cNvSpPr txBox="1"/>
          <p:nvPr/>
        </p:nvSpPr>
        <p:spPr>
          <a:xfrm>
            <a:off x="4431187" y="952500"/>
            <a:ext cx="3333750" cy="52959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211F91-DB75-1443-0FED-7D41FE7659C4}"/>
              </a:ext>
            </a:extLst>
          </p:cNvPr>
          <p:cNvSpPr txBox="1"/>
          <p:nvPr/>
        </p:nvSpPr>
        <p:spPr>
          <a:xfrm>
            <a:off x="592773" y="952500"/>
            <a:ext cx="3333750" cy="52959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0A04A57-2B21-344A-D462-D13AC0959671}"/>
              </a:ext>
            </a:extLst>
          </p:cNvPr>
          <p:cNvSpPr txBox="1"/>
          <p:nvPr/>
        </p:nvSpPr>
        <p:spPr>
          <a:xfrm>
            <a:off x="8265477" y="954533"/>
            <a:ext cx="3333750" cy="52959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4AAADB8-3A25-89EB-201F-8A0DD8CCFE27}"/>
              </a:ext>
            </a:extLst>
          </p:cNvPr>
          <p:cNvSpPr txBox="1"/>
          <p:nvPr/>
        </p:nvSpPr>
        <p:spPr>
          <a:xfrm>
            <a:off x="1920840" y="6228046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D71BF1C-3191-05D7-B2EE-85D1B05DEF29}"/>
              </a:ext>
            </a:extLst>
          </p:cNvPr>
          <p:cNvSpPr txBox="1"/>
          <p:nvPr/>
        </p:nvSpPr>
        <p:spPr>
          <a:xfrm>
            <a:off x="5325807" y="620740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959D7C-710E-6197-D87A-ED3369E92C80}"/>
              </a:ext>
            </a:extLst>
          </p:cNvPr>
          <p:cNvSpPr txBox="1"/>
          <p:nvPr/>
        </p:nvSpPr>
        <p:spPr>
          <a:xfrm>
            <a:off x="9133705" y="6177701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A524C2D-1549-63B5-F0A6-AC43C116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5" y="149216"/>
            <a:ext cx="2438740" cy="34294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8B9C3C1-BECE-693E-0BC3-F2AAEC3A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26" y="1223793"/>
            <a:ext cx="2744367" cy="255708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CB40E254-8277-7642-44AD-4735989E0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97" y="3852362"/>
            <a:ext cx="2880693" cy="214551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6815870-8D47-BB0F-BE88-1CCF06E46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433" y="1223793"/>
            <a:ext cx="2971134" cy="2408471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830E52A0-9F0B-31EE-906F-736DF7B4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009" y="3730541"/>
            <a:ext cx="2940558" cy="2101441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641C9F7-AAF9-C75B-036F-8F717FC17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5845" y="1273438"/>
            <a:ext cx="2313013" cy="245710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53BFF4E-BFED-6C5F-117C-D82D5F2FE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650" y="3780880"/>
            <a:ext cx="2394358" cy="2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B50B-D03B-3C39-AA5C-4A52E40F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D827B5A-5323-746B-1B5D-9994224E0E04}"/>
              </a:ext>
            </a:extLst>
          </p:cNvPr>
          <p:cNvSpPr txBox="1"/>
          <p:nvPr/>
        </p:nvSpPr>
        <p:spPr>
          <a:xfrm>
            <a:off x="10518497" y="2018131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0E53B1B-789E-2B92-3EA6-28C804DE91E3}"/>
              </a:ext>
            </a:extLst>
          </p:cNvPr>
          <p:cNvSpPr txBox="1"/>
          <p:nvPr/>
        </p:nvSpPr>
        <p:spPr>
          <a:xfrm>
            <a:off x="9911472" y="401641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DCBEBC3-975C-A616-417D-5C697BFFE6C9}"/>
              </a:ext>
            </a:extLst>
          </p:cNvPr>
          <p:cNvSpPr txBox="1"/>
          <p:nvPr/>
        </p:nvSpPr>
        <p:spPr>
          <a:xfrm>
            <a:off x="9825166" y="593697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ECBDA9-6A66-93A7-0EE4-04EA72C3C3AF}"/>
              </a:ext>
            </a:extLst>
          </p:cNvPr>
          <p:cNvSpPr txBox="1"/>
          <p:nvPr/>
        </p:nvSpPr>
        <p:spPr>
          <a:xfrm>
            <a:off x="533400" y="9906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A6B0CB-F763-77B2-06C3-0AC5BA3D5FC6}"/>
              </a:ext>
            </a:extLst>
          </p:cNvPr>
          <p:cNvSpPr txBox="1"/>
          <p:nvPr/>
        </p:nvSpPr>
        <p:spPr>
          <a:xfrm>
            <a:off x="533400" y="29522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E5A450-C3BD-2AA8-1A5F-139B321F95BA}"/>
              </a:ext>
            </a:extLst>
          </p:cNvPr>
          <p:cNvSpPr txBox="1"/>
          <p:nvPr/>
        </p:nvSpPr>
        <p:spPr>
          <a:xfrm>
            <a:off x="533400" y="4905417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8237B63-9163-53E4-D549-E80712F5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6476"/>
            <a:ext cx="2867425" cy="362001"/>
          </a:xfrm>
          <a:prstGeom prst="rect">
            <a:avLst/>
          </a:prstGeom>
        </p:spPr>
      </p:pic>
      <p:pic>
        <p:nvPicPr>
          <p:cNvPr id="31" name="Immagine 30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816C1763-92F9-F060-6B2C-CB0F5002B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33618"/>
          <a:stretch>
            <a:fillRect/>
          </a:stretch>
        </p:blipFill>
        <p:spPr>
          <a:xfrm>
            <a:off x="685800" y="1059535"/>
            <a:ext cx="7952063" cy="1386130"/>
          </a:xfrm>
          <a:prstGeom prst="rect">
            <a:avLst/>
          </a:prstGeom>
        </p:spPr>
      </p:pic>
      <p:pic>
        <p:nvPicPr>
          <p:cNvPr id="33" name="Immagine 3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C788BD50-1267-18DA-C23C-88CFF4230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" t="37425"/>
          <a:stretch>
            <a:fillRect/>
          </a:stretch>
        </p:blipFill>
        <p:spPr>
          <a:xfrm>
            <a:off x="685800" y="3020729"/>
            <a:ext cx="7558314" cy="1243537"/>
          </a:xfrm>
          <a:prstGeom prst="rect">
            <a:avLst/>
          </a:prstGeom>
        </p:spPr>
      </p:pic>
      <p:pic>
        <p:nvPicPr>
          <p:cNvPr id="35" name="Immagine 34" descr="Immagine che contiene testo, Carattere, schermata, bianco&#10;&#10;Il contenuto generato dall'IA potrebbe non essere corretto.">
            <a:extLst>
              <a:ext uri="{FF2B5EF4-FFF2-40B4-BE49-F238E27FC236}">
                <a16:creationId xmlns:a16="http://schemas.microsoft.com/office/drawing/2014/main" id="{4B891C6A-6C6F-132C-D85C-A83205ECA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7218"/>
          <a:stretch>
            <a:fillRect/>
          </a:stretch>
        </p:blipFill>
        <p:spPr>
          <a:xfrm>
            <a:off x="685800" y="5022613"/>
            <a:ext cx="8020572" cy="12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testo, scherma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A9B1E7EE-A91B-89F3-87E2-8159F707C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5850" r="7812"/>
          <a:stretch>
            <a:fillRect/>
          </a:stretch>
        </p:blipFill>
        <p:spPr>
          <a:xfrm>
            <a:off x="609600" y="5041508"/>
            <a:ext cx="9412514" cy="125181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9B479-9C96-82A7-A771-68F111A600A0}"/>
              </a:ext>
            </a:extLst>
          </p:cNvPr>
          <p:cNvSpPr txBox="1"/>
          <p:nvPr/>
        </p:nvSpPr>
        <p:spPr>
          <a:xfrm>
            <a:off x="533400" y="4905417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86F8FD-134C-78BC-1B4A-BD9E7DE0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04" y="193203"/>
            <a:ext cx="3968181" cy="31298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116221-FAC4-A8D1-0E7C-8B581D23B4A5}"/>
              </a:ext>
            </a:extLst>
          </p:cNvPr>
          <p:cNvSpPr txBox="1"/>
          <p:nvPr/>
        </p:nvSpPr>
        <p:spPr>
          <a:xfrm>
            <a:off x="10518497" y="2018131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0D84AB-5358-B37F-3613-8F31F36134D9}"/>
              </a:ext>
            </a:extLst>
          </p:cNvPr>
          <p:cNvSpPr txBox="1"/>
          <p:nvPr/>
        </p:nvSpPr>
        <p:spPr>
          <a:xfrm>
            <a:off x="9911472" y="401641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D24E63-75BA-8B85-5018-009BB30B23E6}"/>
              </a:ext>
            </a:extLst>
          </p:cNvPr>
          <p:cNvSpPr txBox="1"/>
          <p:nvPr/>
        </p:nvSpPr>
        <p:spPr>
          <a:xfrm>
            <a:off x="9825166" y="593697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67802D-663F-B63E-CB63-4EAED803E398}"/>
              </a:ext>
            </a:extLst>
          </p:cNvPr>
          <p:cNvSpPr txBox="1"/>
          <p:nvPr/>
        </p:nvSpPr>
        <p:spPr>
          <a:xfrm>
            <a:off x="533400" y="9906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220AB6-A11E-E6DC-CD66-5ED61D6641F6}"/>
              </a:ext>
            </a:extLst>
          </p:cNvPr>
          <p:cNvSpPr txBox="1"/>
          <p:nvPr/>
        </p:nvSpPr>
        <p:spPr>
          <a:xfrm>
            <a:off x="533400" y="29522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1" name="Immagine 20" descr="Immagine che contiene testo, Carattere, schermata, ricevuta&#10;&#10;Il contenuto generato dall'IA potrebbe non essere corretto.">
            <a:extLst>
              <a:ext uri="{FF2B5EF4-FFF2-40B4-BE49-F238E27FC236}">
                <a16:creationId xmlns:a16="http://schemas.microsoft.com/office/drawing/2014/main" id="{2F510223-F388-305E-F4E9-ED0B214AE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9737" r="1904" b="2804"/>
          <a:stretch>
            <a:fillRect/>
          </a:stretch>
        </p:blipFill>
        <p:spPr>
          <a:xfrm>
            <a:off x="685800" y="1048576"/>
            <a:ext cx="9260114" cy="1408048"/>
          </a:xfrm>
          <a:prstGeom prst="rect">
            <a:avLst/>
          </a:prstGeom>
        </p:spPr>
      </p:pic>
      <p:pic>
        <p:nvPicPr>
          <p:cNvPr id="23" name="Immagine 22" descr="Immagine che contiene testo, schermata, Carattere, ricevuta&#10;&#10;Il contenuto generato dall'IA potrebbe non essere corretto.">
            <a:extLst>
              <a:ext uri="{FF2B5EF4-FFF2-40B4-BE49-F238E27FC236}">
                <a16:creationId xmlns:a16="http://schemas.microsoft.com/office/drawing/2014/main" id="{C2144AEF-87CE-D6DC-4A08-01826A273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7643" r="2262"/>
          <a:stretch>
            <a:fillRect/>
          </a:stretch>
        </p:blipFill>
        <p:spPr>
          <a:xfrm>
            <a:off x="685800" y="3004756"/>
            <a:ext cx="8696916" cy="14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2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B2C-DA38-2E2E-CDD4-E432DFC9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45F8ABD-A666-89A3-6483-4432F630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9" y="179614"/>
            <a:ext cx="4586861" cy="30345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B0C76E8-9106-1E30-E4D3-CB259A8C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9" y="850990"/>
            <a:ext cx="6511558" cy="18833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FD16DD-24CA-1AC0-7B42-27DB8F645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35" y="2734378"/>
            <a:ext cx="6280346" cy="18833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64CE2E-B79E-3489-2D56-26CA03733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19" y="4617766"/>
            <a:ext cx="7171125" cy="2003238"/>
          </a:xfrm>
          <a:prstGeom prst="rect">
            <a:avLst/>
          </a:prstGeom>
        </p:spPr>
      </p:pic>
      <p:pic>
        <p:nvPicPr>
          <p:cNvPr id="10" name="Immagine 9" descr="Immagine che contiene libro, blocco note, rilegatura&#10;&#10;Il contenuto generato dall'IA potrebbe non essere corretto.">
            <a:extLst>
              <a:ext uri="{FF2B5EF4-FFF2-40B4-BE49-F238E27FC236}">
                <a16:creationId xmlns:a16="http://schemas.microsoft.com/office/drawing/2014/main" id="{A602A192-B2EE-354E-B129-95A677862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08" y="850990"/>
            <a:ext cx="1618123" cy="1618123"/>
          </a:xfrm>
          <a:prstGeom prst="rect">
            <a:avLst/>
          </a:prstGeom>
        </p:spPr>
      </p:pic>
      <p:pic>
        <p:nvPicPr>
          <p:cNvPr id="12" name="Immagine 11" descr="Immagine che contiene libro, carta, Prodotto di carta, blocco note&#10;&#10;Il contenuto generato dall'IA potrebbe non essere corretto.">
            <a:extLst>
              <a:ext uri="{FF2B5EF4-FFF2-40B4-BE49-F238E27FC236}">
                <a16:creationId xmlns:a16="http://schemas.microsoft.com/office/drawing/2014/main" id="{FCB14A71-FE57-79B5-439F-B6B06FCEB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87" y="2734378"/>
            <a:ext cx="1618123" cy="1618123"/>
          </a:xfrm>
          <a:prstGeom prst="rect">
            <a:avLst/>
          </a:prstGeom>
        </p:spPr>
      </p:pic>
      <p:pic>
        <p:nvPicPr>
          <p:cNvPr id="13" name="Immagine 12" descr="Immagine che contiene libro, blocco note, rilegatura&#10;&#10;Il contenuto generato dall'IA potrebbe non essere corretto.">
            <a:extLst>
              <a:ext uri="{FF2B5EF4-FFF2-40B4-BE49-F238E27FC236}">
                <a16:creationId xmlns:a16="http://schemas.microsoft.com/office/drawing/2014/main" id="{82E69D30-F216-400C-FCE7-9A596D05B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08" y="4810323"/>
            <a:ext cx="1618123" cy="161812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A2160C-4BEA-C330-DEA9-310324D03FB5}"/>
              </a:ext>
            </a:extLst>
          </p:cNvPr>
          <p:cNvSpPr txBox="1"/>
          <p:nvPr/>
        </p:nvSpPr>
        <p:spPr>
          <a:xfrm>
            <a:off x="11008644" y="2049378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7CA16D-4876-D04D-BC86-3F70C8DBD002}"/>
              </a:ext>
            </a:extLst>
          </p:cNvPr>
          <p:cNvSpPr txBox="1"/>
          <p:nvPr/>
        </p:nvSpPr>
        <p:spPr>
          <a:xfrm>
            <a:off x="625825" y="3992690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49B4D4-A0F7-8337-4C2D-6CE2F735B1E3}"/>
              </a:ext>
            </a:extLst>
          </p:cNvPr>
          <p:cNvSpPr txBox="1"/>
          <p:nvPr/>
        </p:nvSpPr>
        <p:spPr>
          <a:xfrm>
            <a:off x="10315313" y="603676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9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8FF5-7762-7C4F-863C-E1E13D8E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C0589D-D573-DD61-7A9D-7DF293F0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3" y="195943"/>
            <a:ext cx="3038251" cy="2823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68E426-D6D0-D5ED-0D89-890E8BD6AF1F}"/>
              </a:ext>
            </a:extLst>
          </p:cNvPr>
          <p:cNvSpPr txBox="1"/>
          <p:nvPr/>
        </p:nvSpPr>
        <p:spPr>
          <a:xfrm>
            <a:off x="520293" y="5138057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2050C3-9DDC-D988-C90E-4EDF06480D84}"/>
              </a:ext>
            </a:extLst>
          </p:cNvPr>
          <p:cNvSpPr txBox="1"/>
          <p:nvPr/>
        </p:nvSpPr>
        <p:spPr>
          <a:xfrm>
            <a:off x="10518497" y="2018131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BFC442-4468-6A2E-7BD1-02D024C37797}"/>
              </a:ext>
            </a:extLst>
          </p:cNvPr>
          <p:cNvSpPr txBox="1"/>
          <p:nvPr/>
        </p:nvSpPr>
        <p:spPr>
          <a:xfrm>
            <a:off x="9939144" y="4436735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05C627-CE76-8E63-E421-315F845AEA09}"/>
              </a:ext>
            </a:extLst>
          </p:cNvPr>
          <p:cNvSpPr txBox="1"/>
          <p:nvPr/>
        </p:nvSpPr>
        <p:spPr>
          <a:xfrm>
            <a:off x="9825166" y="5936974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EC66AB-F5D7-2AC6-A104-E86DE94482D0}"/>
              </a:ext>
            </a:extLst>
          </p:cNvPr>
          <p:cNvSpPr txBox="1"/>
          <p:nvPr/>
        </p:nvSpPr>
        <p:spPr>
          <a:xfrm>
            <a:off x="533400" y="990600"/>
            <a:ext cx="10706100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EDE3BD-998B-1A08-FDA5-B304C2B70FA6}"/>
              </a:ext>
            </a:extLst>
          </p:cNvPr>
          <p:cNvSpPr txBox="1"/>
          <p:nvPr/>
        </p:nvSpPr>
        <p:spPr>
          <a:xfrm>
            <a:off x="520293" y="2646665"/>
            <a:ext cx="10691535" cy="2327473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4" name="Immagine 23" descr="Immagine che contiene testo, Carattere, ricevuta, documento&#10;&#10;Il contenuto generato dall'IA potrebbe non essere corretto.">
            <a:extLst>
              <a:ext uri="{FF2B5EF4-FFF2-40B4-BE49-F238E27FC236}">
                <a16:creationId xmlns:a16="http://schemas.microsoft.com/office/drawing/2014/main" id="{CC85C3CB-BD1B-D392-758D-35D5D9C9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7859"/>
            <a:ext cx="9056914" cy="1409482"/>
          </a:xfrm>
          <a:prstGeom prst="rect">
            <a:avLst/>
          </a:prstGeom>
        </p:spPr>
      </p:pic>
      <p:pic>
        <p:nvPicPr>
          <p:cNvPr id="26" name="Immagine 2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C67E5ECA-4070-A581-1ABC-664D48FD5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31935"/>
            <a:ext cx="6157802" cy="2112897"/>
          </a:xfrm>
          <a:prstGeom prst="rect">
            <a:avLst/>
          </a:prstGeom>
        </p:spPr>
      </p:pic>
      <p:pic>
        <p:nvPicPr>
          <p:cNvPr id="28" name="Immagine 27" descr="Immagine che contiene testo, ricevu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0485212C-1E53-7B8B-68A5-E5E2BFFB4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10685"/>
            <a:ext cx="7783286" cy="13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3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8D79-EC13-DEE7-BA66-F408E4B2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Carattere, algebra&#10;&#10;Il contenuto generato dall'IA potrebbe non essere corretto.">
            <a:extLst>
              <a:ext uri="{FF2B5EF4-FFF2-40B4-BE49-F238E27FC236}">
                <a16:creationId xmlns:a16="http://schemas.microsoft.com/office/drawing/2014/main" id="{6643BAFF-E777-1AFC-D5B9-A301AABE9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18" r="42262" b="4042"/>
          <a:stretch>
            <a:fillRect/>
          </a:stretch>
        </p:blipFill>
        <p:spPr>
          <a:xfrm>
            <a:off x="6265894" y="1006723"/>
            <a:ext cx="5366474" cy="2325252"/>
          </a:xfrm>
          <a:prstGeom prst="rect">
            <a:avLst/>
          </a:prstGeom>
        </p:spPr>
      </p:pic>
      <p:pic>
        <p:nvPicPr>
          <p:cNvPr id="15" name="Immagine 14" descr="Immagine che contiene testo, Carattere, ricevuta, algebra&#10;&#10;Il contenuto generato dall'IA potrebbe non essere corretto.">
            <a:extLst>
              <a:ext uri="{FF2B5EF4-FFF2-40B4-BE49-F238E27FC236}">
                <a16:creationId xmlns:a16="http://schemas.microsoft.com/office/drawing/2014/main" id="{7591F6F6-5294-C129-F664-78D4A92A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7447" r="41277"/>
          <a:stretch>
            <a:fillRect/>
          </a:stretch>
        </p:blipFill>
        <p:spPr>
          <a:xfrm>
            <a:off x="292105" y="1020173"/>
            <a:ext cx="5283200" cy="21768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2BBB298-FD64-13A0-9DCA-E1D8B1F3D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35" y="146957"/>
            <a:ext cx="2158891" cy="3361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A7D64D-2658-1621-B5C5-0178F84C77F5}"/>
              </a:ext>
            </a:extLst>
          </p:cNvPr>
          <p:cNvSpPr txBox="1"/>
          <p:nvPr/>
        </p:nvSpPr>
        <p:spPr>
          <a:xfrm>
            <a:off x="6125029" y="939710"/>
            <a:ext cx="5661995" cy="248928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148609-042C-0968-1763-679DF25C1A0C}"/>
              </a:ext>
            </a:extLst>
          </p:cNvPr>
          <p:cNvSpPr txBox="1"/>
          <p:nvPr/>
        </p:nvSpPr>
        <p:spPr>
          <a:xfrm>
            <a:off x="5328555" y="2904533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ViT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848D5-EA21-918A-F18C-A3DB25C3ADD3}"/>
              </a:ext>
            </a:extLst>
          </p:cNvPr>
          <p:cNvSpPr txBox="1"/>
          <p:nvPr/>
        </p:nvSpPr>
        <p:spPr>
          <a:xfrm>
            <a:off x="10517856" y="2985068"/>
            <a:ext cx="1300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FE40EA-6EAB-DEEF-4CA0-FD65A2F8FF56}"/>
              </a:ext>
            </a:extLst>
          </p:cNvPr>
          <p:cNvSpPr txBox="1"/>
          <p:nvPr/>
        </p:nvSpPr>
        <p:spPr>
          <a:xfrm>
            <a:off x="7472525" y="5938337"/>
            <a:ext cx="13866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AlexNet</a:t>
            </a:r>
            <a:endParaRPr lang="it-IT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6CAC39-7E73-FFD8-8FDA-D0B9437D4D13}"/>
              </a:ext>
            </a:extLst>
          </p:cNvPr>
          <p:cNvSpPr txBox="1"/>
          <p:nvPr/>
        </p:nvSpPr>
        <p:spPr>
          <a:xfrm>
            <a:off x="214086" y="939711"/>
            <a:ext cx="5852886" cy="248928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63768A-89C6-2A0A-B72D-C3986F3D79A0}"/>
              </a:ext>
            </a:extLst>
          </p:cNvPr>
          <p:cNvSpPr txBox="1"/>
          <p:nvPr/>
        </p:nvSpPr>
        <p:spPr>
          <a:xfrm>
            <a:off x="2863120" y="3786319"/>
            <a:ext cx="5996067" cy="264446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9" name="Immagine 18" descr="Immagine che contiene testo, Carattere, schermata, algebra&#10;&#10;Il contenuto generato dall'IA potrebbe non essere corretto.">
            <a:extLst>
              <a:ext uri="{FF2B5EF4-FFF2-40B4-BE49-F238E27FC236}">
                <a16:creationId xmlns:a16="http://schemas.microsoft.com/office/drawing/2014/main" id="{4FDE98C4-37F1-C480-C7EC-5CCFC4835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32868"/>
          <a:stretch>
            <a:fillRect/>
          </a:stretch>
        </p:blipFill>
        <p:spPr>
          <a:xfrm>
            <a:off x="2934374" y="3920169"/>
            <a:ext cx="5853558" cy="20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7A808-10F4-7101-7624-30096D25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28759" t="4" r="26240" b="-7"/>
          <a:stretch>
            <a:fillRect/>
          </a:stretch>
        </p:blipFill>
        <p:spPr>
          <a:xfrm rot="16200000">
            <a:off x="2666999" y="-2667001"/>
            <a:ext cx="6858002" cy="12192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6C7EC24-FE2B-19EE-19B6-3DCB6793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Conclusioni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AA78BE-9634-5BAD-5E88-946C80D792BA}"/>
              </a:ext>
            </a:extLst>
          </p:cNvPr>
          <p:cNvSpPr txBox="1"/>
          <p:nvPr/>
        </p:nvSpPr>
        <p:spPr>
          <a:xfrm>
            <a:off x="393128" y="1831228"/>
            <a:ext cx="29005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Problema individuato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I modelli si lasciano influenzare </a:t>
            </a:r>
            <a:r>
              <a:rPr lang="it-IT" b="1" dirty="0"/>
              <a:t>dal contesto visivo</a:t>
            </a:r>
            <a:r>
              <a:rPr lang="it-IT" dirty="0"/>
              <a:t>, non solo dall’oggetto principale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Errori sistematici</a:t>
            </a:r>
            <a:r>
              <a:rPr lang="it-IT" dirty="0"/>
              <a:t> quando lo sfondo è fuorviante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DFD09E-F8C0-42AE-5ABE-EC9939BB6B08}"/>
              </a:ext>
            </a:extLst>
          </p:cNvPr>
          <p:cNvSpPr txBox="1"/>
          <p:nvPr/>
        </p:nvSpPr>
        <p:spPr>
          <a:xfrm>
            <a:off x="3195403" y="3965541"/>
            <a:ext cx="29005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Cosa abbiamo fatto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Creato un </a:t>
            </a:r>
            <a:r>
              <a:rPr lang="it-IT" b="1" dirty="0"/>
              <a:t>dataset artificiale e controllato</a:t>
            </a:r>
            <a:endParaRPr lang="it-IT" dirty="0"/>
          </a:p>
          <a:p>
            <a:pPr algn="ctr"/>
            <a:r>
              <a:rPr lang="it-IT" dirty="0"/>
              <a:t>Analizzato le predizioni con l’aiuto di </a:t>
            </a:r>
            <a:r>
              <a:rPr lang="it-IT" b="1" dirty="0"/>
              <a:t>modelli linguistici (LLM)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91B8E2-F4B0-864D-87AC-F96B060D844F}"/>
              </a:ext>
            </a:extLst>
          </p:cNvPr>
          <p:cNvSpPr txBox="1"/>
          <p:nvPr/>
        </p:nvSpPr>
        <p:spPr>
          <a:xfrm>
            <a:off x="6236144" y="1831228"/>
            <a:ext cx="26802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Risultato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Tutti i modelli mostrano </a:t>
            </a:r>
            <a:r>
              <a:rPr lang="it-IT" b="1" dirty="0" err="1"/>
              <a:t>bias</a:t>
            </a:r>
            <a:r>
              <a:rPr lang="it-IT" b="1" dirty="0"/>
              <a:t> contestuali</a:t>
            </a:r>
            <a:endParaRPr lang="it-IT" dirty="0"/>
          </a:p>
          <a:p>
            <a:pPr algn="ctr"/>
            <a:r>
              <a:rPr lang="it-IT" dirty="0"/>
              <a:t>Anche i modelli più avanzati </a:t>
            </a:r>
            <a:r>
              <a:rPr lang="it-IT" b="1" dirty="0"/>
              <a:t>non sono immuni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94A880-A318-388A-875C-E40BC3E4FFF3}"/>
              </a:ext>
            </a:extLst>
          </p:cNvPr>
          <p:cNvSpPr txBox="1"/>
          <p:nvPr/>
        </p:nvSpPr>
        <p:spPr>
          <a:xfrm>
            <a:off x="9050483" y="3965541"/>
            <a:ext cx="2620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u="sng" dirty="0"/>
              <a:t>Conclusione</a:t>
            </a:r>
          </a:p>
          <a:p>
            <a:pPr algn="ctr">
              <a:buNone/>
            </a:pPr>
            <a:endParaRPr lang="it-IT" dirty="0"/>
          </a:p>
          <a:p>
            <a:pPr algn="ctr"/>
            <a:r>
              <a:rPr lang="it-IT" dirty="0"/>
              <a:t>Serve costruire modelli più </a:t>
            </a:r>
            <a:r>
              <a:rPr lang="it-IT" b="1" dirty="0"/>
              <a:t>robusti</a:t>
            </a:r>
            <a:endParaRPr lang="it-IT" dirty="0"/>
          </a:p>
          <a:p>
            <a:pPr algn="ctr"/>
            <a:r>
              <a:rPr lang="it-IT" dirty="0"/>
              <a:t>Bisogna ridurre la dipendenza da </a:t>
            </a:r>
            <a:r>
              <a:rPr lang="it-IT" b="1" dirty="0"/>
              <a:t>indizi spuri del contesto</a:t>
            </a:r>
            <a:endParaRPr lang="it-IT" dirty="0"/>
          </a:p>
        </p:txBody>
      </p:sp>
      <p:pic>
        <p:nvPicPr>
          <p:cNvPr id="14" name="Elemento grafico 13" descr="Brainstorming contorno">
            <a:extLst>
              <a:ext uri="{FF2B5EF4-FFF2-40B4-BE49-F238E27FC236}">
                <a16:creationId xmlns:a16="http://schemas.microsoft.com/office/drawing/2014/main" id="{574BDC86-805C-DE3D-4730-A06159940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226" y="4726447"/>
            <a:ext cx="914400" cy="914400"/>
          </a:xfrm>
          <a:prstGeom prst="rect">
            <a:avLst/>
          </a:prstGeom>
        </p:spPr>
      </p:pic>
      <p:pic>
        <p:nvPicPr>
          <p:cNvPr id="16" name="Elemento grafico 15" descr="Appunti parzialmente spuntanti contorno">
            <a:extLst>
              <a:ext uri="{FF2B5EF4-FFF2-40B4-BE49-F238E27FC236}">
                <a16:creationId xmlns:a16="http://schemas.microsoft.com/office/drawing/2014/main" id="{11FD3A9C-81DC-C2F1-D416-ED90DD818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8501" y="213844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resentazione con grafico a torta contorno">
            <a:extLst>
              <a:ext uri="{FF2B5EF4-FFF2-40B4-BE49-F238E27FC236}">
                <a16:creationId xmlns:a16="http://schemas.microsoft.com/office/drawing/2014/main" id="{86CC54CB-600B-965C-26E8-3C93A811F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9161" y="4726447"/>
            <a:ext cx="914400" cy="914400"/>
          </a:xfrm>
          <a:prstGeom prst="rect">
            <a:avLst/>
          </a:prstGeom>
        </p:spPr>
      </p:pic>
      <p:pic>
        <p:nvPicPr>
          <p:cNvPr id="20" name="Elemento grafico 19" descr="Tiro a segno contorno">
            <a:extLst>
              <a:ext uri="{FF2B5EF4-FFF2-40B4-BE49-F238E27FC236}">
                <a16:creationId xmlns:a16="http://schemas.microsoft.com/office/drawing/2014/main" id="{DC38EF74-32FE-9A84-3F2E-433A56C9F5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5258" y="2138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DFA5-CCDC-58DD-EEB4-2673DBD5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AD7532EB-E142-F3A5-C317-F4A89C5854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28759" t="4" r="26240" b="-7"/>
          <a:stretch>
            <a:fillRect/>
          </a:stretch>
        </p:blipFill>
        <p:spPr>
          <a:xfrm rot="16200000">
            <a:off x="2666999" y="-2667001"/>
            <a:ext cx="6858002" cy="12192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49381F8-3A53-4F75-B57E-B0BE7489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B75581-A564-0369-3DFB-998D84784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b="1" dirty="0"/>
              <a:t>Benchmark cognitivo esteso</a:t>
            </a:r>
          </a:p>
          <a:p>
            <a:pPr marL="0" indent="0">
              <a:buNone/>
            </a:pPr>
            <a:r>
              <a:rPr lang="it-IT" b="1" dirty="0"/>
              <a:t>	</a:t>
            </a:r>
            <a:r>
              <a:rPr lang="it-IT" dirty="0"/>
              <a:t>Estendere il dataset sintetico per essere in grado di valutare tutte le classi di un modello.</a:t>
            </a:r>
          </a:p>
          <a:p>
            <a:pPr marL="0" indent="0">
              <a:buNone/>
            </a:pPr>
            <a:endParaRPr lang="it-IT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b="1" dirty="0"/>
              <a:t>Fine-Tuning mirato (</a:t>
            </a:r>
            <a:r>
              <a:rPr lang="it-IT" b="1" dirty="0" err="1"/>
              <a:t>Bias-repair</a:t>
            </a:r>
            <a:r>
              <a:rPr lang="it-IT" b="1" dirty="0"/>
              <a:t>)</a:t>
            </a:r>
          </a:p>
          <a:p>
            <a:pPr marL="0" indent="0">
              <a:buNone/>
            </a:pPr>
            <a:r>
              <a:rPr lang="it-IT" dirty="0"/>
              <a:t>	Usare le predizioni incoerenti come base per un </a:t>
            </a:r>
            <a:r>
              <a:rPr lang="it-IT" dirty="0" err="1"/>
              <a:t>retraining</a:t>
            </a:r>
            <a:r>
              <a:rPr lang="it-IT" dirty="0"/>
              <a:t> correttivo.</a:t>
            </a:r>
            <a:br>
              <a:rPr lang="it-IT" dirty="0"/>
            </a:br>
            <a:r>
              <a:rPr lang="it-IT" dirty="0"/>
              <a:t>		</a:t>
            </a:r>
            <a:r>
              <a:rPr lang="it-IT" i="1" dirty="0"/>
              <a:t>Auditing → Selezione dei fallimenti → </a:t>
            </a:r>
            <a:r>
              <a:rPr lang="it-IT" i="1" dirty="0" err="1"/>
              <a:t>Retraining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4395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35677C-BA54-E463-347F-28B77E19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881533"/>
            <a:ext cx="4032504" cy="2121408"/>
          </a:xfrm>
        </p:spPr>
        <p:txBody>
          <a:bodyPr>
            <a:normAutofit/>
          </a:bodyPr>
          <a:lstStyle/>
          <a:p>
            <a:r>
              <a:rPr lang="it-IT" sz="4000"/>
              <a:t>Generazione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AE842C-6409-4080-61B5-742C7702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Abbiamo utilizzato </a:t>
            </a:r>
            <a:r>
              <a:rPr lang="it-IT" b="1" dirty="0" err="1"/>
              <a:t>Stable</a:t>
            </a:r>
            <a:r>
              <a:rPr lang="it-IT" b="1" dirty="0"/>
              <a:t> </a:t>
            </a:r>
            <a:r>
              <a:rPr lang="it-IT" b="1" dirty="0" err="1"/>
              <a:t>Diffusion</a:t>
            </a:r>
            <a:r>
              <a:rPr lang="it-IT" b="1" dirty="0"/>
              <a:t> v1.5</a:t>
            </a:r>
            <a:r>
              <a:rPr lang="it-IT" dirty="0"/>
              <a:t> per generare un dataset artificiale, controllando ogni dettaglio delle immagini.</a:t>
            </a:r>
          </a:p>
          <a:p>
            <a:pPr marL="0" indent="0">
              <a:buNone/>
            </a:pPr>
            <a:r>
              <a:rPr lang="it-IT" dirty="0"/>
              <a:t>L’approccio si basa sulla combinazione di:</a:t>
            </a:r>
          </a:p>
          <a:p>
            <a:r>
              <a:rPr lang="it-IT" b="1" dirty="0"/>
              <a:t>oggetti neutri</a:t>
            </a:r>
            <a:r>
              <a:rPr lang="it-IT" dirty="0"/>
              <a:t>;</a:t>
            </a:r>
          </a:p>
          <a:p>
            <a:r>
              <a:rPr lang="it-IT" b="1" dirty="0"/>
              <a:t>contesti visivi ambigui</a:t>
            </a:r>
            <a:r>
              <a:rPr lang="it-IT" dirty="0"/>
              <a:t>, per evidenziare l’influenza del background sulle predizioni.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Array definiti:</a:t>
            </a:r>
          </a:p>
          <a:p>
            <a:pPr marL="0" indent="0">
              <a:buNone/>
            </a:pPr>
            <a:r>
              <a:rPr lang="it-IT" dirty="0"/>
              <a:t>• </a:t>
            </a:r>
            <a:r>
              <a:rPr lang="it-IT" b="1" dirty="0"/>
              <a:t>7 oggetti neutri</a:t>
            </a:r>
            <a:r>
              <a:rPr lang="it-IT" dirty="0"/>
              <a:t>: mela, cuscino, notebook, bottiglia metallica, lampada spenta, libro chiuso…</a:t>
            </a:r>
          </a:p>
          <a:p>
            <a:pPr marL="0" indent="0">
              <a:buNone/>
            </a:pPr>
            <a:r>
              <a:rPr lang="it-IT" dirty="0"/>
              <a:t>• </a:t>
            </a:r>
            <a:r>
              <a:rPr lang="it-IT" b="1" dirty="0"/>
              <a:t>10 contesti distorsivi</a:t>
            </a:r>
            <a:r>
              <a:rPr lang="it-IT" dirty="0"/>
              <a:t>: laboratorio, ufficio moderno, cucina, bagno, corridoio scolastico, officina…</a:t>
            </a:r>
          </a:p>
          <a:p>
            <a:endParaRPr lang="it-IT" dirty="0"/>
          </a:p>
        </p:txBody>
      </p:sp>
      <p:pic>
        <p:nvPicPr>
          <p:cNvPr id="7" name="Graphic 6" descr="Immagini">
            <a:extLst>
              <a:ext uri="{FF2B5EF4-FFF2-40B4-BE49-F238E27FC236}">
                <a16:creationId xmlns:a16="http://schemas.microsoft.com/office/drawing/2014/main" id="{F7B5F4BB-5595-085E-7AAD-988857D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56" y="3279720"/>
            <a:ext cx="2547467" cy="25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1E6173-834B-2DE6-5247-D6D27F9C8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7" y="987424"/>
            <a:ext cx="11170050" cy="2735490"/>
          </a:xfrm>
        </p:spPr>
        <p:txBody>
          <a:bodyPr>
            <a:normAutofit lnSpcReduction="10000"/>
          </a:bodyPr>
          <a:lstStyle/>
          <a:p>
            <a:r>
              <a:rPr lang="it-IT" i="0" dirty="0"/>
              <a:t>Per ogni combinazione soggetto-contesto abbiamo generato </a:t>
            </a:r>
            <a:r>
              <a:rPr lang="it-IT" b="1" i="0" dirty="0"/>
              <a:t>5 immagini</a:t>
            </a:r>
            <a:r>
              <a:rPr lang="it-IT" i="0" dirty="0"/>
              <a:t>.</a:t>
            </a:r>
          </a:p>
          <a:p>
            <a:endParaRPr lang="it-IT" i="0" dirty="0"/>
          </a:p>
          <a:p>
            <a:r>
              <a:rPr lang="it-IT" b="1" i="0" dirty="0"/>
              <a:t>Controllo manuale </a:t>
            </a:r>
            <a:r>
              <a:rPr lang="it-IT" i="0" dirty="0"/>
              <a:t>di qualità per rimuovere le immagini incoerenti con il prompt, ottenendo un dataset finale composto da </a:t>
            </a:r>
            <a:r>
              <a:rPr lang="it-IT" b="1" i="0" dirty="0"/>
              <a:t>121 immagini</a:t>
            </a:r>
            <a:r>
              <a:rPr lang="it-IT" i="0" dirty="0"/>
              <a:t>.</a:t>
            </a:r>
          </a:p>
          <a:p>
            <a:endParaRPr lang="it-IT" i="0" dirty="0"/>
          </a:p>
          <a:p>
            <a:r>
              <a:rPr lang="it-IT" i="0" dirty="0"/>
              <a:t>Il prompt utilizzato per </a:t>
            </a:r>
            <a:r>
              <a:rPr lang="it-IT" i="0" dirty="0" err="1"/>
              <a:t>Stable</a:t>
            </a:r>
            <a:r>
              <a:rPr lang="it-IT" i="0" dirty="0"/>
              <a:t> </a:t>
            </a:r>
            <a:r>
              <a:rPr lang="it-IT" i="0" dirty="0" err="1"/>
              <a:t>Diffusion</a:t>
            </a:r>
            <a:r>
              <a:rPr lang="it-IT" i="0" dirty="0"/>
              <a:t> seguiva uno schema fisso e controllato.</a:t>
            </a:r>
          </a:p>
          <a:p>
            <a:endParaRPr lang="it-IT" i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3DBC2D-4403-F7EA-23E8-0C29C5F1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7" y="4376024"/>
            <a:ext cx="10495136" cy="12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ela, computer, computer, Barra spaziatrice&#10;&#10;Il contenuto generato dall'IA potrebbe non essere corretto.">
            <a:extLst>
              <a:ext uri="{FF2B5EF4-FFF2-40B4-BE49-F238E27FC236}">
                <a16:creationId xmlns:a16="http://schemas.microsoft.com/office/drawing/2014/main" id="{8304CC12-394E-03C8-686D-BF867E034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11" y="1048520"/>
            <a:ext cx="2031557" cy="2031557"/>
          </a:xfrm>
          <a:prstGeom prst="rect">
            <a:avLst/>
          </a:prstGeom>
        </p:spPr>
      </p:pic>
      <p:pic>
        <p:nvPicPr>
          <p:cNvPr id="7" name="Immagine 6" descr="Immagine che contiene muro, interno, lavandino, Mobilio&#10;&#10;Il contenuto generato dall'IA potrebbe non essere corretto.">
            <a:extLst>
              <a:ext uri="{FF2B5EF4-FFF2-40B4-BE49-F238E27FC236}">
                <a16:creationId xmlns:a16="http://schemas.microsoft.com/office/drawing/2014/main" id="{29EACD48-671B-A749-2990-D388ECB7E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9" y="3972087"/>
            <a:ext cx="2031558" cy="2031558"/>
          </a:xfrm>
          <a:prstGeom prst="rect">
            <a:avLst/>
          </a:prstGeom>
        </p:spPr>
      </p:pic>
      <p:pic>
        <p:nvPicPr>
          <p:cNvPr id="9" name="Immagine 8" descr="Immagine che contiene lavandino, stoviglie, Fotografia di nature morte, ceramica&#10;&#10;Il contenuto generato dall'IA potrebbe non essere corretto.">
            <a:extLst>
              <a:ext uri="{FF2B5EF4-FFF2-40B4-BE49-F238E27FC236}">
                <a16:creationId xmlns:a16="http://schemas.microsoft.com/office/drawing/2014/main" id="{3F184C86-0AF5-096B-E9ED-08615D4F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9" y="1020554"/>
            <a:ext cx="2031557" cy="2031557"/>
          </a:xfrm>
          <a:prstGeom prst="rect">
            <a:avLst/>
          </a:prstGeom>
        </p:spPr>
      </p:pic>
      <p:pic>
        <p:nvPicPr>
          <p:cNvPr id="11" name="Immagine 10" descr="Immagine che contiene erba, libro, carta, aria aperta&#10;&#10;Il contenuto generato dall'IA potrebbe non essere corretto.">
            <a:extLst>
              <a:ext uri="{FF2B5EF4-FFF2-40B4-BE49-F238E27FC236}">
                <a16:creationId xmlns:a16="http://schemas.microsoft.com/office/drawing/2014/main" id="{BFF0D33B-D6F5-3AFB-BFAF-EB8D009AB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1" y="3972086"/>
            <a:ext cx="2031556" cy="2031556"/>
          </a:xfrm>
          <a:prstGeom prst="rect">
            <a:avLst/>
          </a:prstGeom>
        </p:spPr>
      </p:pic>
      <p:pic>
        <p:nvPicPr>
          <p:cNvPr id="13" name="Immagine 12" descr="Immagine che contiene libro, statico, interno&#10;&#10;Il contenuto generato dall'IA potrebbe non essere corretto.">
            <a:extLst>
              <a:ext uri="{FF2B5EF4-FFF2-40B4-BE49-F238E27FC236}">
                <a16:creationId xmlns:a16="http://schemas.microsoft.com/office/drawing/2014/main" id="{F43A1A12-3D61-F8A7-1EFC-95B9F4B72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1" y="1020553"/>
            <a:ext cx="2031557" cy="2031557"/>
          </a:xfrm>
          <a:prstGeom prst="rect">
            <a:avLst/>
          </a:prstGeom>
        </p:spPr>
      </p:pic>
      <p:pic>
        <p:nvPicPr>
          <p:cNvPr id="15" name="Immagine 14" descr="Immagine che contiene interno, bottiglia, Soluzione, bottiglia d'acqua&#10;&#10;Il contenuto generato dall'IA potrebbe non essere corretto.">
            <a:extLst>
              <a:ext uri="{FF2B5EF4-FFF2-40B4-BE49-F238E27FC236}">
                <a16:creationId xmlns:a16="http://schemas.microsoft.com/office/drawing/2014/main" id="{39EED283-5B5F-3AF7-1457-CB4FC47DA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11" y="3972085"/>
            <a:ext cx="2031557" cy="2031557"/>
          </a:xfrm>
          <a:prstGeom prst="rect">
            <a:avLst/>
          </a:prstGeom>
        </p:spPr>
      </p:pic>
      <p:pic>
        <p:nvPicPr>
          <p:cNvPr id="19" name="Immagine 18" descr="Immagine che contiene albero, aria aperta, erba, lampada&#10;&#10;Il contenuto generato dall'IA potrebbe non essere corretto.">
            <a:extLst>
              <a:ext uri="{FF2B5EF4-FFF2-40B4-BE49-F238E27FC236}">
                <a16:creationId xmlns:a16="http://schemas.microsoft.com/office/drawing/2014/main" id="{FD110299-48E7-4B5E-5380-8AC0E320C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56" y="1048520"/>
            <a:ext cx="2031557" cy="2031557"/>
          </a:xfrm>
          <a:prstGeom prst="rect">
            <a:avLst/>
          </a:prstGeom>
        </p:spPr>
      </p:pic>
      <p:pic>
        <p:nvPicPr>
          <p:cNvPr id="21" name="Immagine 20" descr="Immagine che contiene arredo, muro, Cuscino decorativo, cuscino&#10;&#10;Il contenuto generato dall'IA potrebbe non essere corretto.">
            <a:extLst>
              <a:ext uri="{FF2B5EF4-FFF2-40B4-BE49-F238E27FC236}">
                <a16:creationId xmlns:a16="http://schemas.microsoft.com/office/drawing/2014/main" id="{196D0994-3144-BDFC-6039-20817AEBE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56" y="3842933"/>
            <a:ext cx="2031556" cy="20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A2A32-C202-D722-F3E7-6D3EB6AE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Alternative Considerate</a:t>
            </a:r>
            <a:endParaRPr lang="it-IT" dirty="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F4CEEBA3-F8F2-E809-8F93-42661615703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9406484"/>
              </p:ext>
            </p:extLst>
          </p:nvPr>
        </p:nvGraphicFramePr>
        <p:xfrm>
          <a:off x="838200" y="2441448"/>
          <a:ext cx="10039350" cy="267526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7469">
                  <a:extLst>
                    <a:ext uri="{9D8B030D-6E8A-4147-A177-3AD203B41FA5}">
                      <a16:colId xmlns:a16="http://schemas.microsoft.com/office/drawing/2014/main" val="1094645924"/>
                    </a:ext>
                  </a:extLst>
                </a:gridCol>
                <a:gridCol w="3415510">
                  <a:extLst>
                    <a:ext uri="{9D8B030D-6E8A-4147-A177-3AD203B41FA5}">
                      <a16:colId xmlns:a16="http://schemas.microsoft.com/office/drawing/2014/main" val="87841049"/>
                    </a:ext>
                  </a:extLst>
                </a:gridCol>
                <a:gridCol w="4816371">
                  <a:extLst>
                    <a:ext uri="{9D8B030D-6E8A-4147-A177-3AD203B41FA5}">
                      <a16:colId xmlns:a16="http://schemas.microsoft.com/office/drawing/2014/main" val="582078729"/>
                    </a:ext>
                  </a:extLst>
                </a:gridCol>
              </a:tblGrid>
              <a:tr h="969038">
                <a:tc>
                  <a:txBody>
                    <a:bodyPr/>
                    <a:lstStyle/>
                    <a:p>
                      <a:endParaRPr lang="it-IT"/>
                    </a:p>
                    <a:p>
                      <a:r>
                        <a:rPr lang="it-IT"/>
                        <a:t>Dataset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Vantaggi potenziali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  <a:p>
                      <a:r>
                        <a:rPr lang="it-IT"/>
                        <a:t>Limiti riscontrati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72490"/>
                  </a:ext>
                </a:extLst>
              </a:tr>
              <a:tr h="791831">
                <a:tc>
                  <a:txBody>
                    <a:bodyPr/>
                    <a:lstStyle/>
                    <a:p>
                      <a:r>
                        <a:rPr lang="it-IT" sz="2000"/>
                        <a:t>DiffusionDB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Dataset pubblico di milioni di immagini generate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Scarso controllo, molte immagini incoerenti, struttura frammentata (ZIP multipli), difficile da filtrare selettivamente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31082"/>
                  </a:ext>
                </a:extLst>
              </a:tr>
              <a:tr h="791831">
                <a:tc>
                  <a:txBody>
                    <a:bodyPr/>
                    <a:lstStyle/>
                    <a:p>
                      <a:r>
                        <a:rPr lang="it-IT" sz="2000"/>
                        <a:t>COCO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Standard ampiamente usato, annotato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Non adatto per lo studio di bias controllati; immagini troppo naturali e non sintetiche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14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08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82FAE-FB7D-73A5-48E8-4B7E9C2F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55142"/>
          </a:xfrm>
        </p:spPr>
        <p:txBody>
          <a:bodyPr>
            <a:noAutofit/>
          </a:bodyPr>
          <a:lstStyle/>
          <a:p>
            <a:pPr algn="ctr"/>
            <a:r>
              <a:rPr lang="it-IT" sz="2000" b="0" dirty="0"/>
              <a:t>Una volta generato il dataset, abbiamo utilizzato </a:t>
            </a:r>
            <a:r>
              <a:rPr lang="it-IT" sz="2000" dirty="0"/>
              <a:t>tre modelli di classificazione </a:t>
            </a:r>
            <a:r>
              <a:rPr lang="it-IT" sz="2000" dirty="0" err="1"/>
              <a:t>pre</a:t>
            </a:r>
            <a:r>
              <a:rPr lang="it-IT" sz="2000" dirty="0"/>
              <a:t>-addestrati </a:t>
            </a:r>
            <a:r>
              <a:rPr lang="it-IT" sz="2000" b="0" dirty="0"/>
              <a:t>per analizzare ogni immagine:</a:t>
            </a:r>
            <a:br>
              <a:rPr lang="it-IT" sz="2000" b="0" dirty="0"/>
            </a:br>
            <a:endParaRPr lang="it-IT" sz="2000" b="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5163607-6BC1-98EE-A360-A7734BD4E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393393"/>
            <a:ext cx="3350401" cy="20712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 err="1"/>
              <a:t>AlexNet</a:t>
            </a:r>
            <a:endParaRPr lang="it-IT" sz="2400" b="1" dirty="0"/>
          </a:p>
          <a:p>
            <a:pPr marL="0" indent="0" algn="ctr">
              <a:buNone/>
            </a:pPr>
            <a:r>
              <a:rPr lang="it-IT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_________________</a:t>
            </a:r>
          </a:p>
          <a:p>
            <a:pPr marL="0" indent="0" algn="ctr">
              <a:buNone/>
            </a:pPr>
            <a:r>
              <a:rPr lang="it-IT" dirty="0"/>
              <a:t>uno dei primi modelli deep CNN ad alte prestazioni</a:t>
            </a:r>
            <a:endParaRPr lang="it-IT" sz="2400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134B9-C14D-00CE-C37E-F29450022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26276" y="2406567"/>
            <a:ext cx="3538600" cy="22463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/>
              <a:t>ResNet18</a:t>
            </a:r>
          </a:p>
          <a:p>
            <a:pPr marL="0" indent="0" algn="ctr">
              <a:buNone/>
            </a:pPr>
            <a:r>
              <a:rPr lang="it-IT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_________________</a:t>
            </a:r>
          </a:p>
          <a:p>
            <a:pPr marL="0" indent="0" algn="ctr">
              <a:buNone/>
            </a:pPr>
            <a:r>
              <a:rPr lang="it-IT" dirty="0"/>
              <a:t>una CNN con skip connections, più profonda e robusta</a:t>
            </a:r>
            <a:endParaRPr lang="it-IT" sz="2400" b="1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00A769CC-7043-03EE-773F-2BB327DB57AF}"/>
              </a:ext>
            </a:extLst>
          </p:cNvPr>
          <p:cNvSpPr txBox="1">
            <a:spLocks/>
          </p:cNvSpPr>
          <p:nvPr/>
        </p:nvSpPr>
        <p:spPr>
          <a:xfrm>
            <a:off x="7719543" y="2393392"/>
            <a:ext cx="3538600" cy="224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400" b="1" dirty="0"/>
              <a:t>ViT-18</a:t>
            </a:r>
          </a:p>
          <a:p>
            <a:pPr marL="0" indent="0" algn="ctr">
              <a:buNone/>
            </a:pPr>
            <a:r>
              <a:rPr lang="it-IT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_________________</a:t>
            </a:r>
          </a:p>
          <a:p>
            <a:pPr marL="0" indent="0" algn="ctr">
              <a:buNone/>
            </a:pPr>
            <a:r>
              <a:rPr lang="it-IT" dirty="0"/>
              <a:t>un Vision Transformer, basato su meccanismi di attenzione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808E35-29CB-C91A-CA9E-B6F2A0747762}"/>
              </a:ext>
            </a:extLst>
          </p:cNvPr>
          <p:cNvSpPr txBox="1"/>
          <p:nvPr/>
        </p:nvSpPr>
        <p:spPr>
          <a:xfrm>
            <a:off x="136187" y="4841150"/>
            <a:ext cx="11692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Per ciascuna immagine, il modello produce un vettore di </a:t>
            </a:r>
            <a:r>
              <a:rPr lang="it-IT" sz="2000" b="1" dirty="0" err="1"/>
              <a:t>logits</a:t>
            </a:r>
            <a:r>
              <a:rPr lang="it-IT" sz="2000" dirty="0"/>
              <a:t>: valori numerici che rappresentano l'attivazione di ogni classe, </a:t>
            </a:r>
            <a:r>
              <a:rPr lang="it-IT" sz="2000" b="1" dirty="0"/>
              <a:t>prima dell'applicazione della </a:t>
            </a:r>
            <a:r>
              <a:rPr lang="it-IT" sz="2000" b="1" dirty="0" err="1"/>
              <a:t>softmax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782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7ABAF55-1F93-20F1-4456-DBDE9B1A72FB}"/>
              </a:ext>
            </a:extLst>
          </p:cNvPr>
          <p:cNvSpPr/>
          <p:nvPr/>
        </p:nvSpPr>
        <p:spPr>
          <a:xfrm>
            <a:off x="2626468" y="2833450"/>
            <a:ext cx="6342434" cy="119109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7A1F57-15C8-6843-E45F-F20EF284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92821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Top-10 </a:t>
            </a:r>
            <a:r>
              <a:rPr lang="it-IT" dirty="0" err="1"/>
              <a:t>logits</a:t>
            </a:r>
            <a:r>
              <a:rPr lang="it-IT" dirty="0"/>
              <a:t> e verifica di coerenza semantica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990EB4-BFAE-BA59-76BD-57926B6FE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9" y="1936870"/>
            <a:ext cx="10451592" cy="771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200" dirty="0"/>
              <a:t>I vettori di output dei modelli contengono centinaia o migliaia di classi predette. </a:t>
            </a:r>
          </a:p>
          <a:p>
            <a:pPr marL="0" indent="0">
              <a:buNone/>
            </a:pPr>
            <a:r>
              <a:rPr lang="it-IT" sz="2200" dirty="0"/>
              <a:t>Abbiamo selezionato le  </a:t>
            </a:r>
            <a:r>
              <a:rPr lang="it-IT" sz="2200" b="1" dirty="0"/>
              <a:t>top-10 attivazioni:</a:t>
            </a:r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endParaRPr lang="it-IT" sz="1400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BAEA45-E516-EEFC-418E-1F0D1C904244}"/>
              </a:ext>
            </a:extLst>
          </p:cNvPr>
          <p:cNvSpPr txBox="1"/>
          <p:nvPr/>
        </p:nvSpPr>
        <p:spPr>
          <a:xfrm>
            <a:off x="518160" y="4192996"/>
            <a:ext cx="111556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Per ciascuna immagine abbiamo salvato:</a:t>
            </a:r>
          </a:p>
          <a:p>
            <a:pPr algn="ctr"/>
            <a:r>
              <a:rPr lang="it-IT" sz="2000" dirty="0"/>
              <a:t>Il prompt originale usato per generarla</a:t>
            </a:r>
          </a:p>
          <a:p>
            <a:pPr algn="ctr"/>
            <a:r>
              <a:rPr lang="it-IT" sz="2000" dirty="0"/>
              <a:t>Le top-10 classi predette da ciascun modello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  <p:pic>
        <p:nvPicPr>
          <p:cNvPr id="12" name="Elemento grafico 11" descr="Tiro a segno contorno">
            <a:extLst>
              <a:ext uri="{FF2B5EF4-FFF2-40B4-BE49-F238E27FC236}">
                <a16:creationId xmlns:a16="http://schemas.microsoft.com/office/drawing/2014/main" id="{74D8C2D5-01FC-5625-0DD8-F27A5AC0A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391" y="5695772"/>
            <a:ext cx="656617" cy="65661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EAE325-6CB3-CD0B-A601-37741F1E6849}"/>
              </a:ext>
            </a:extLst>
          </p:cNvPr>
          <p:cNvSpPr txBox="1"/>
          <p:nvPr/>
        </p:nvSpPr>
        <p:spPr>
          <a:xfrm>
            <a:off x="1357008" y="5695772"/>
            <a:ext cx="917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verificare se le predizioni siano </a:t>
            </a:r>
            <a:r>
              <a:rPr lang="it-IT" b="1" dirty="0"/>
              <a:t>semanticamente coerenti</a:t>
            </a:r>
            <a:r>
              <a:rPr lang="it-IT" dirty="0"/>
              <a:t> con il prompt, o influenzate da </a:t>
            </a:r>
            <a:r>
              <a:rPr lang="it-IT" b="1" dirty="0" err="1"/>
              <a:t>bias</a:t>
            </a:r>
            <a:r>
              <a:rPr lang="it-IT" b="1" dirty="0"/>
              <a:t> contestuali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3BC974D-3A77-4267-44C2-156B827DD8C0}"/>
              </a:ext>
            </a:extLst>
          </p:cNvPr>
          <p:cNvSpPr txBox="1"/>
          <p:nvPr/>
        </p:nvSpPr>
        <p:spPr>
          <a:xfrm>
            <a:off x="2525095" y="2721113"/>
            <a:ext cx="65451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dirty="0"/>
          </a:p>
          <a:p>
            <a:pPr algn="ctr"/>
            <a:r>
              <a:rPr lang="it-IT" dirty="0"/>
              <a:t>i concetti residui oltre il decimo posto contribuiscono </a:t>
            </a:r>
          </a:p>
          <a:p>
            <a:pPr algn="ctr"/>
            <a:r>
              <a:rPr lang="it-IT" dirty="0"/>
              <a:t>poco alla descrizione semantica globale. </a:t>
            </a:r>
            <a:r>
              <a:rPr lang="it-IT" sz="1400" dirty="0"/>
              <a:t>[https://arxiv.org/pdf/2206.07290]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054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2434A-BF57-EB91-AF70-F2821ABC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Audit semantico con LLM su top-10 predizioni</a:t>
            </a:r>
            <a:br>
              <a:rPr lang="it-IT" dirty="0"/>
            </a:b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7C31F21-CDCA-59C9-19D2-5723B849ED34}"/>
              </a:ext>
            </a:extLst>
          </p:cNvPr>
          <p:cNvSpPr/>
          <p:nvPr/>
        </p:nvSpPr>
        <p:spPr>
          <a:xfrm>
            <a:off x="515112" y="1747266"/>
            <a:ext cx="4761738" cy="146304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GPT 4o-mini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E0F4A6D-09B9-2D31-3C07-7B0130787559}"/>
              </a:ext>
            </a:extLst>
          </p:cNvPr>
          <p:cNvSpPr/>
          <p:nvPr/>
        </p:nvSpPr>
        <p:spPr>
          <a:xfrm>
            <a:off x="6717792" y="1856613"/>
            <a:ext cx="4953000" cy="146304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Il LLM riceve per ogni immagine: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• Il prompt originale utilizzato per generarla 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• Le top-10 classi predette dal modello visivo 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544CFC-C2E7-03D5-7D01-B4D1954B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" y="3429000"/>
            <a:ext cx="7167339" cy="3124835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91B9084-A262-6D15-35D9-C1FA1932EABE}"/>
              </a:ext>
            </a:extLst>
          </p:cNvPr>
          <p:cNvSpPr/>
          <p:nvPr/>
        </p:nvSpPr>
        <p:spPr>
          <a:xfrm>
            <a:off x="217714" y="4991417"/>
            <a:ext cx="4238172" cy="16717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45E01F0-1980-5070-E3DD-E45F7139BA62}"/>
              </a:ext>
            </a:extLst>
          </p:cNvPr>
          <p:cNvCxnSpPr/>
          <p:nvPr/>
        </p:nvCxnSpPr>
        <p:spPr>
          <a:xfrm>
            <a:off x="4455886" y="5384800"/>
            <a:ext cx="3512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E0424F7-6D94-009D-0B79-86ADB94382FC}"/>
              </a:ext>
            </a:extLst>
          </p:cNvPr>
          <p:cNvSpPr txBox="1"/>
          <p:nvPr/>
        </p:nvSpPr>
        <p:spPr>
          <a:xfrm>
            <a:off x="7979849" y="4579070"/>
            <a:ext cx="3994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 partire da queste informazioni, il LLM restituisce una valutazione che viene salvata all’interno di un file .</a:t>
            </a:r>
            <a:r>
              <a:rPr lang="it-IT" dirty="0" err="1"/>
              <a:t>jsonl</a:t>
            </a:r>
            <a:r>
              <a:rPr lang="it-IT" dirty="0"/>
              <a:t> (</a:t>
            </a:r>
            <a:r>
              <a:rPr lang="it-IT" dirty="0" err="1"/>
              <a:t>json</a:t>
            </a:r>
            <a:r>
              <a:rPr lang="it-IT" dirty="0"/>
              <a:t> Lines), dove </a:t>
            </a:r>
            <a:r>
              <a:rPr lang="it-IT" b="1" dirty="0"/>
              <a:t>ogni riga rappresenta un’immagine analizzata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68670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1144</Words>
  <Application>Microsoft Office PowerPoint</Application>
  <PresentationFormat>Widescreen</PresentationFormat>
  <Paragraphs>201</Paragraphs>
  <Slides>29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Bierstadt</vt:lpstr>
      <vt:lpstr>Wingdings</vt:lpstr>
      <vt:lpstr>GestaltVTI</vt:lpstr>
      <vt:lpstr>Static Images Network Analyzer </vt:lpstr>
      <vt:lpstr>Spurious Correlation</vt:lpstr>
      <vt:lpstr>Generazione del Dataset</vt:lpstr>
      <vt:lpstr>Presentazione standard di PowerPoint</vt:lpstr>
      <vt:lpstr>Presentazione standard di PowerPoint</vt:lpstr>
      <vt:lpstr>Alternative Considerate</vt:lpstr>
      <vt:lpstr>Una volta generato il dataset, abbiamo utilizzato tre modelli di classificazione pre-addestrati per analizzare ogni immagine: </vt:lpstr>
      <vt:lpstr>Top-10 logits e verifica di coerenza semantica </vt:lpstr>
      <vt:lpstr>Audit semantico con LLM su top-10 predizioni </vt:lpstr>
      <vt:lpstr>Architettura dello Script Prompting</vt:lpstr>
      <vt:lpstr>Presentazione standard di PowerPoint</vt:lpstr>
      <vt:lpstr>Maxi-Report Finale in formato Markdown</vt:lpstr>
      <vt:lpstr>Architettura dello Script Prompting</vt:lpstr>
      <vt:lpstr>1. Statistiche aggregate</vt:lpstr>
      <vt:lpstr>2. Errori ricorrenti</vt:lpstr>
      <vt:lpstr>3. Immagini Incoerenti</vt:lpstr>
      <vt:lpstr>4. Analisi dei logits</vt:lpstr>
      <vt:lpstr>Presentazione standard di PowerPoint</vt:lpstr>
      <vt:lpstr>Presentazione standard di PowerPoint</vt:lpstr>
      <vt:lpstr>5. Bias principali</vt:lpstr>
      <vt:lpstr>6. Giudizio Finale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Sviluppi futuri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MANNO</dc:creator>
  <cp:lastModifiedBy>SOFIA MANNO</cp:lastModifiedBy>
  <cp:revision>52</cp:revision>
  <dcterms:created xsi:type="dcterms:W3CDTF">2025-07-24T07:28:23Z</dcterms:created>
  <dcterms:modified xsi:type="dcterms:W3CDTF">2025-07-26T08:00:57Z</dcterms:modified>
</cp:coreProperties>
</file>